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6" r:id="rId8"/>
    <p:sldId id="262" r:id="rId9"/>
    <p:sldId id="263" r:id="rId10"/>
    <p:sldId id="267" r:id="rId11"/>
    <p:sldId id="268" r:id="rId12"/>
    <p:sldId id="269" r:id="rId13"/>
    <p:sldId id="270" r:id="rId14"/>
    <p:sldId id="271" r:id="rId15"/>
    <p:sldId id="264" r:id="rId16"/>
    <p:sldId id="265" r:id="rId17"/>
    <p:sldId id="273"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51C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4660"/>
  </p:normalViewPr>
  <p:slideViewPr>
    <p:cSldViewPr snapToGrid="0">
      <p:cViewPr varScale="1">
        <p:scale>
          <a:sx n="85" d="100"/>
          <a:sy n="85" d="100"/>
        </p:scale>
        <p:origin x="73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a:xfrm>
            <a:off x="3962399" y="5870575"/>
            <a:ext cx="4893958" cy="377825"/>
          </a:xfrm>
        </p:spPr>
        <p:txBody>
          <a:bodyPr/>
          <a:lstStyle/>
          <a:p>
            <a:endParaRPr lang="es-ES"/>
          </a:p>
        </p:txBody>
      </p:sp>
      <p:sp>
        <p:nvSpPr>
          <p:cNvPr id="6" name="Slide Number Placeholder 5"/>
          <p:cNvSpPr>
            <a:spLocks noGrp="1"/>
          </p:cNvSpPr>
          <p:nvPr>
            <p:ph type="sldNum" sz="quarter" idx="12"/>
          </p:nvPr>
        </p:nvSpPr>
        <p:spPr>
          <a:xfrm>
            <a:off x="10608958" y="5870575"/>
            <a:ext cx="551167" cy="377825"/>
          </a:xfrm>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7324678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A1CEC6F-21CC-499F-968E-E98E29B55B81}" type="datetimeFigureOut">
              <a:rPr lang="es-ES" smtClean="0"/>
              <a:t>25/02/2026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935579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419409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3312842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3759240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678321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3420546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5B33EC8-D0B4-4D89-8831-49A7D0617320}" type="slidenum">
              <a:rPr lang="es-ES" smtClean="0"/>
              <a:t>‹Nº›</a:t>
            </a:fld>
            <a:endParaRPr lang="es-ES"/>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822016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109970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236220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A1CEC6F-21CC-499F-968E-E98E29B55B81}" type="datetimeFigureOut">
              <a:rPr lang="es-ES" smtClean="0"/>
              <a:t>25/02/2026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1773418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A1CEC6F-21CC-499F-968E-E98E29B55B81}" type="datetimeFigureOut">
              <a:rPr lang="es-ES" smtClean="0"/>
              <a:t>25/02/2026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124911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A1CEC6F-21CC-499F-968E-E98E29B55B81}" type="datetimeFigureOut">
              <a:rPr lang="es-ES" smtClean="0"/>
              <a:t>25/02/2026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741198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A1CEC6F-21CC-499F-968E-E98E29B55B81}" type="datetimeFigureOut">
              <a:rPr lang="es-ES" smtClean="0"/>
              <a:t>25/02/2026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126338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A1CEC6F-21CC-499F-968E-E98E29B55B81}" type="datetimeFigureOut">
              <a:rPr lang="es-ES" smtClean="0"/>
              <a:t>25/02/2026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364270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A1CEC6F-21CC-499F-968E-E98E29B55B81}" type="datetimeFigureOut">
              <a:rPr lang="es-ES" smtClean="0"/>
              <a:t>25/02/2026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1929977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A1CEC6F-21CC-499F-968E-E98E29B55B81}" type="datetimeFigureOut">
              <a:rPr lang="es-ES" smtClean="0"/>
              <a:t>25/02/2026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5B33EC8-D0B4-4D89-8831-49A7D0617320}" type="slidenum">
              <a:rPr lang="es-ES" smtClean="0"/>
              <a:t>‹Nº›</a:t>
            </a:fld>
            <a:endParaRPr lang="es-ES"/>
          </a:p>
        </p:txBody>
      </p:sp>
    </p:spTree>
    <p:extLst>
      <p:ext uri="{BB962C8B-B14F-4D97-AF65-F5344CB8AC3E}">
        <p14:creationId xmlns:p14="http://schemas.microsoft.com/office/powerpoint/2010/main" val="3180099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CEC6F-21CC-499F-968E-E98E29B55B81}" type="datetimeFigureOut">
              <a:rPr lang="es-ES" smtClean="0"/>
              <a:t>25/02/2026</a:t>
            </a:fld>
            <a:endParaRPr lang="es-E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B33EC8-D0B4-4D89-8831-49A7D0617320}" type="slidenum">
              <a:rPr lang="es-ES" smtClean="0"/>
              <a:t>‹Nº›</a:t>
            </a:fld>
            <a:endParaRPr lang="es-ES"/>
          </a:p>
        </p:txBody>
      </p:sp>
    </p:spTree>
    <p:extLst>
      <p:ext uri="{BB962C8B-B14F-4D97-AF65-F5344CB8AC3E}">
        <p14:creationId xmlns:p14="http://schemas.microsoft.com/office/powerpoint/2010/main" val="1973045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73559F-F08B-452A-8203-A9C5CB90295D}"/>
              </a:ext>
            </a:extLst>
          </p:cNvPr>
          <p:cNvSpPr>
            <a:spLocks noGrp="1"/>
          </p:cNvSpPr>
          <p:nvPr>
            <p:ph type="ctrTitle"/>
          </p:nvPr>
        </p:nvSpPr>
        <p:spPr>
          <a:xfrm>
            <a:off x="3156824" y="2926370"/>
            <a:ext cx="5652392" cy="739669"/>
          </a:xfrm>
        </p:spPr>
        <p:txBody>
          <a:bodyPr>
            <a:normAutofit/>
          </a:bodyPr>
          <a:lstStyle/>
          <a:p>
            <a:pPr algn="ctr"/>
            <a:r>
              <a:rPr lang="es-ES" sz="4000" b="1" i="1" dirty="0">
                <a:latin typeface="Bernard MT Condensed" panose="02050806060905020404" pitchFamily="18" charset="0"/>
              </a:rPr>
              <a:t>Vivero automatizado</a:t>
            </a:r>
          </a:p>
        </p:txBody>
      </p:sp>
      <p:pic>
        <p:nvPicPr>
          <p:cNvPr id="14" name="Imagen 13">
            <a:extLst>
              <a:ext uri="{FF2B5EF4-FFF2-40B4-BE49-F238E27FC236}">
                <a16:creationId xmlns:a16="http://schemas.microsoft.com/office/drawing/2014/main" id="{DEE1AA5D-3CEA-4F8C-A25E-7A3E0AB7C1E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03" b="89744" l="1238" r="94076">
                        <a14:foregroundMark x1="12378" y1="37401" x2="12378" y2="37401"/>
                        <a14:foregroundMark x1="4509" y1="37401" x2="4509" y2="37401"/>
                        <a14:foregroundMark x1="1238" y1="47569" x2="1238" y2="47569"/>
                        <a14:foregroundMark x1="32449" y1="40937" x2="32449" y2="40937"/>
                        <a14:foregroundMark x1="61538" y1="44209" x2="61538" y2="44209"/>
                        <a14:foregroundMark x1="76304" y1="45447" x2="76304" y2="45447"/>
                        <a14:foregroundMark x1="93103" y1="41468" x2="93103" y2="41468"/>
                        <a14:foregroundMark x1="30681" y1="60301" x2="30681" y2="60301"/>
                        <a14:foregroundMark x1="1238" y1="64721" x2="1238" y2="64721"/>
                        <a14:foregroundMark x1="4244" y1="65606" x2="4244" y2="65606"/>
                        <a14:foregroundMark x1="8576" y1="64810" x2="8576" y2="64810"/>
                        <a14:foregroundMark x1="12644" y1="65252" x2="12644" y2="65252"/>
                        <a14:foregroundMark x1="16534" y1="65517" x2="16534" y2="65517"/>
                        <a14:foregroundMark x1="20955" y1="65340" x2="20955" y2="65340"/>
                        <a14:foregroundMark x1="23342" y1="66401" x2="23342" y2="66401"/>
                        <a14:foregroundMark x1="27675" y1="64810" x2="27675" y2="64810"/>
                        <a14:foregroundMark x1="33952" y1="65782" x2="33952" y2="65782"/>
                        <a14:foregroundMark x1="38108" y1="65252" x2="38108" y2="65252"/>
                        <a14:foregroundMark x1="43855" y1="66048" x2="43855" y2="66048"/>
                        <a14:foregroundMark x1="46861" y1="64721" x2="46861" y2="64721"/>
                        <a14:foregroundMark x1="48541" y1="65517" x2="48541" y2="65517"/>
                        <a14:foregroundMark x1="53404" y1="65075" x2="53404" y2="65075"/>
                        <a14:foregroundMark x1="60212" y1="66755" x2="60212" y2="66755"/>
                        <a14:foregroundMark x1="62157" y1="66401" x2="62157" y2="66401"/>
                        <a14:foregroundMark x1="68081" y1="64987" x2="68081" y2="64987"/>
                        <a14:foregroundMark x1="70645" y1="65252" x2="70645" y2="65252"/>
                        <a14:foregroundMark x1="78780" y1="65075" x2="78780" y2="65075"/>
                        <a14:foregroundMark x1="84262" y1="65782" x2="84262" y2="65782"/>
                        <a14:foregroundMark x1="88594" y1="66313" x2="88594" y2="66313"/>
                        <a14:foregroundMark x1="93369" y1="64987" x2="93369" y2="64987"/>
                        <a14:foregroundMark x1="75243" y1="65517" x2="75243" y2="65517"/>
                        <a14:foregroundMark x1="32714" y1="60124" x2="32714" y2="60124"/>
                        <a14:foregroundMark x1="34660" y1="60831" x2="34660" y2="60831"/>
                        <a14:foregroundMark x1="36516" y1="60389" x2="36516" y2="60212"/>
                        <a14:foregroundMark x1="38462" y1="60743" x2="38462" y2="60743"/>
                        <a14:foregroundMark x1="28824" y1="60035" x2="28824" y2="60035"/>
                        <a14:foregroundMark x1="40937" y1="59593" x2="40937" y2="59593"/>
                        <a14:foregroundMark x1="43324" y1="60124" x2="43324" y2="60124"/>
                        <a14:foregroundMark x1="44651" y1="60124" x2="44651" y2="60124"/>
                        <a14:foregroundMark x1="47038" y1="60477" x2="47038" y2="60477"/>
                        <a14:foregroundMark x1="49425" y1="60035" x2="49425" y2="60035"/>
                        <a14:foregroundMark x1="53227" y1="60124" x2="53227" y2="60124"/>
                        <a14:foregroundMark x1="54907" y1="60212" x2="54907" y2="60212"/>
                        <a14:foregroundMark x1="56852" y1="60301" x2="56852" y2="60301"/>
                        <a14:foregroundMark x1="60212" y1="60654" x2="60212" y2="60654"/>
                        <a14:foregroundMark x1="61450" y1="60035" x2="61450" y2="60035"/>
                        <a14:foregroundMark x1="64103" y1="60212" x2="64103" y2="60212"/>
                        <a14:foregroundMark x1="65959" y1="60035" x2="65959" y2="60035"/>
                        <a14:foregroundMark x1="69938" y1="60477" x2="69938" y2="60477"/>
                        <a14:foregroundMark x1="71353" y1="59505" x2="71353" y2="59505"/>
                        <a14:foregroundMark x1="72679" y1="59859" x2="72679" y2="59859"/>
                        <a14:foregroundMark x1="74978" y1="60124" x2="74978" y2="60124"/>
                        <a14:foregroundMark x1="79399" y1="60743" x2="79399" y2="60743"/>
                        <a14:foregroundMark x1="81256" y1="59593" x2="81256" y2="59593"/>
                        <a14:foregroundMark x1="82847" y1="60212" x2="82847" y2="60212"/>
                        <a14:foregroundMark x1="85323" y1="60035" x2="85323" y2="60035"/>
                        <a14:foregroundMark x1="86561" y1="60124" x2="86561" y2="60124"/>
                        <a14:foregroundMark x1="89920" y1="60301" x2="89920" y2="60301"/>
                        <a14:foregroundMark x1="92485" y1="59593" x2="92485" y2="59593"/>
                        <a14:foregroundMark x1="94076" y1="60035" x2="94076" y2="60035"/>
                        <a14:foregroundMark x1="59063" y1="59416" x2="59063" y2="59416"/>
                        <a14:foregroundMark x1="61715" y1="59770" x2="61715" y2="59770"/>
                        <a14:foregroundMark x1="56852" y1="59505" x2="56852" y2="59505"/>
                        <a14:foregroundMark x1="53227" y1="59682" x2="53227" y2="59682"/>
                        <a14:foregroundMark x1="71353" y1="60124" x2="71353" y2="60124"/>
                        <a14:foregroundMark x1="29973" y1="59770" x2="29973" y2="59770"/>
                        <a14:foregroundMark x1="29001" y1="59682" x2="29001" y2="59682"/>
                        <a14:backgroundMark x1="28736" y1="66048" x2="28736" y2="66048"/>
                        <a14:backgroundMark x1="62599" y1="59947" x2="62599" y2="59947"/>
                        <a14:backgroundMark x1="66932" y1="60389" x2="66932" y2="60389"/>
                      </a14:backgroundRemoval>
                    </a14:imgEffect>
                    <a14:imgEffect>
                      <a14:artisticLineDrawing/>
                    </a14:imgEffect>
                    <a14:imgEffect>
                      <a14:sharpenSoften amount="25000"/>
                    </a14:imgEffect>
                    <a14:imgEffect>
                      <a14:saturation sat="400000"/>
                    </a14:imgEffect>
                  </a14:imgLayer>
                </a14:imgProps>
              </a:ext>
              <a:ext uri="{28A0092B-C50C-407E-A947-70E740481C1C}">
                <a14:useLocalDpi xmlns:a14="http://schemas.microsoft.com/office/drawing/2010/main" val="0"/>
              </a:ext>
            </a:extLst>
          </a:blip>
          <a:srcRect t="30297" b="31213"/>
          <a:stretch/>
        </p:blipFill>
        <p:spPr>
          <a:xfrm>
            <a:off x="3705811" y="248770"/>
            <a:ext cx="4780378" cy="1792255"/>
          </a:xfrm>
          <a:prstGeom prst="rect">
            <a:avLst/>
          </a:prstGeom>
        </p:spPr>
      </p:pic>
      <p:sp>
        <p:nvSpPr>
          <p:cNvPr id="16" name="Rectángulo: esquinas redondeadas 15">
            <a:extLst>
              <a:ext uri="{FF2B5EF4-FFF2-40B4-BE49-F238E27FC236}">
                <a16:creationId xmlns:a16="http://schemas.microsoft.com/office/drawing/2014/main" id="{0C02C780-95ED-439C-A2C2-B78EE9ABE911}"/>
              </a:ext>
            </a:extLst>
          </p:cNvPr>
          <p:cNvSpPr/>
          <p:nvPr/>
        </p:nvSpPr>
        <p:spPr>
          <a:xfrm>
            <a:off x="416610" y="3904130"/>
            <a:ext cx="4309607" cy="2105108"/>
          </a:xfrm>
          <a:prstGeom prst="roundRect">
            <a:avLst/>
          </a:prstGeom>
          <a:noFill/>
          <a:effectLst>
            <a:innerShdw blurRad="63500" dist="50800" dir="108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endParaRPr lang="es-ES" dirty="0">
              <a:latin typeface="Bahnschrift Light Condensed" panose="020B0502040204020203" pitchFamily="34" charset="0"/>
            </a:endParaRPr>
          </a:p>
          <a:p>
            <a:r>
              <a:rPr lang="es-ES" dirty="0">
                <a:solidFill>
                  <a:schemeClr val="tx1"/>
                </a:solidFill>
                <a:latin typeface="Bahnschrift Light Condensed" panose="020B0502040204020203" pitchFamily="34" charset="0"/>
              </a:rPr>
              <a:t>Profesor: Ing. Mansilla Rubén</a:t>
            </a:r>
          </a:p>
          <a:p>
            <a:endParaRPr lang="es-ES" dirty="0">
              <a:solidFill>
                <a:schemeClr val="tx1"/>
              </a:solidFill>
              <a:latin typeface="Bahnschrift Light Condensed" panose="020B0502040204020203" pitchFamily="34" charset="0"/>
            </a:endParaRPr>
          </a:p>
          <a:p>
            <a:r>
              <a:rPr lang="es-ES" dirty="0">
                <a:solidFill>
                  <a:schemeClr val="tx1"/>
                </a:solidFill>
                <a:latin typeface="Bahnschrift Light Condensed" panose="020B0502040204020203" pitchFamily="34" charset="0"/>
              </a:rPr>
              <a:t>Integrantes:</a:t>
            </a:r>
          </a:p>
          <a:p>
            <a:pPr algn="ctr"/>
            <a:r>
              <a:rPr lang="es-ES" dirty="0">
                <a:solidFill>
                  <a:schemeClr val="tx1"/>
                </a:solidFill>
                <a:latin typeface="Bahnschrift Light Condensed" panose="020B0502040204020203" pitchFamily="34" charset="0"/>
              </a:rPr>
              <a:t>Cusi Alejandro Daniel</a:t>
            </a:r>
          </a:p>
          <a:p>
            <a:pPr algn="ctr"/>
            <a:r>
              <a:rPr lang="es-ES" dirty="0">
                <a:solidFill>
                  <a:schemeClr val="tx1"/>
                </a:solidFill>
                <a:latin typeface="Bahnschrift Light Condensed" panose="020B0502040204020203" pitchFamily="34" charset="0"/>
              </a:rPr>
              <a:t>Cruz Rodolfo Martin</a:t>
            </a:r>
            <a:br>
              <a:rPr lang="es-ES" dirty="0">
                <a:solidFill>
                  <a:schemeClr val="tx1"/>
                </a:solidFill>
                <a:latin typeface="Bahnschrift Light Condensed" panose="020B0502040204020203" pitchFamily="34" charset="0"/>
              </a:rPr>
            </a:br>
            <a:r>
              <a:rPr lang="es-ES" dirty="0" err="1">
                <a:solidFill>
                  <a:schemeClr val="tx1"/>
                </a:solidFill>
                <a:latin typeface="Bahnschrift Light Condensed" panose="020B0502040204020203" pitchFamily="34" charset="0"/>
              </a:rPr>
              <a:t>Roqué</a:t>
            </a:r>
            <a:r>
              <a:rPr lang="es-ES" dirty="0">
                <a:solidFill>
                  <a:schemeClr val="tx1"/>
                </a:solidFill>
                <a:latin typeface="Bahnschrift Light Condensed" panose="020B0502040204020203" pitchFamily="34" charset="0"/>
              </a:rPr>
              <a:t> Luciano Javier</a:t>
            </a:r>
          </a:p>
          <a:p>
            <a:pPr algn="ctr"/>
            <a:endParaRPr lang="es-ES" dirty="0">
              <a:solidFill>
                <a:schemeClr val="tx1"/>
              </a:solidFill>
              <a:latin typeface="Bahnschrift Light Condensed" panose="020B0502040204020203" pitchFamily="34" charset="0"/>
            </a:endParaRPr>
          </a:p>
          <a:p>
            <a:pPr algn="ctr"/>
            <a:endParaRPr lang="es-ES" dirty="0"/>
          </a:p>
        </p:txBody>
      </p:sp>
      <p:sp>
        <p:nvSpPr>
          <p:cNvPr id="20" name="Título 1">
            <a:extLst>
              <a:ext uri="{FF2B5EF4-FFF2-40B4-BE49-F238E27FC236}">
                <a16:creationId xmlns:a16="http://schemas.microsoft.com/office/drawing/2014/main" id="{23A2A991-25CD-4425-B01A-DD61BC6B0439}"/>
              </a:ext>
            </a:extLst>
          </p:cNvPr>
          <p:cNvSpPr txBox="1">
            <a:spLocks/>
          </p:cNvSpPr>
          <p:nvPr/>
        </p:nvSpPr>
        <p:spPr>
          <a:xfrm>
            <a:off x="3269804" y="2194979"/>
            <a:ext cx="5652392" cy="73966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4000" b="1" i="1" dirty="0">
                <a:latin typeface="Bernard MT Condensed" panose="02050806060905020404" pitchFamily="18" charset="0"/>
              </a:rPr>
              <a:t>Técnica digital  II</a:t>
            </a:r>
            <a:r>
              <a:rPr lang="es-ES" sz="1400" b="1" dirty="0">
                <a:solidFill>
                  <a:srgbClr val="EEF0FF"/>
                </a:solidFill>
                <a:latin typeface="Google Sans"/>
              </a:rPr>
              <a:t> </a:t>
            </a:r>
            <a:endParaRPr lang="es-ES" sz="4000" b="1" i="1" dirty="0">
              <a:latin typeface="Bernard MT Condensed" panose="02050806060905020404" pitchFamily="18" charset="0"/>
            </a:endParaRPr>
          </a:p>
        </p:txBody>
      </p:sp>
    </p:spTree>
    <p:extLst>
      <p:ext uri="{BB962C8B-B14F-4D97-AF65-F5344CB8AC3E}">
        <p14:creationId xmlns:p14="http://schemas.microsoft.com/office/powerpoint/2010/main" val="264242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DEDD55F-EE64-41D0-B4E6-487F38CCBE40}"/>
              </a:ext>
            </a:extLst>
          </p:cNvPr>
          <p:cNvSpPr txBox="1"/>
          <p:nvPr/>
        </p:nvSpPr>
        <p:spPr>
          <a:xfrm>
            <a:off x="188258" y="89646"/>
            <a:ext cx="11268635" cy="2231380"/>
          </a:xfrm>
          <a:prstGeom prst="rect">
            <a:avLst/>
          </a:prstGeom>
          <a:noFill/>
        </p:spPr>
        <p:txBody>
          <a:bodyPr wrap="square" rtlCol="0">
            <a:spAutoFit/>
          </a:bodyPr>
          <a:lstStyle/>
          <a:p>
            <a:r>
              <a:rPr lang="es-ES" sz="2000" b="1" i="1" dirty="0"/>
              <a:t>Desarrollo de la Aplicación Móvil</a:t>
            </a:r>
          </a:p>
          <a:p>
            <a:endParaRPr lang="es-ES" sz="1700" b="1" dirty="0"/>
          </a:p>
          <a:p>
            <a:pPr algn="just"/>
            <a:r>
              <a:rPr lang="es-ES" sz="1700" dirty="0"/>
              <a:t>Para el desarrollo de la aplicación móvil se utilizó la plataforma web </a:t>
            </a:r>
            <a:r>
              <a:rPr lang="es-ES" sz="1700" b="1" dirty="0"/>
              <a:t>MIT App Inventor</a:t>
            </a:r>
            <a:r>
              <a:rPr lang="es-ES" sz="1700" dirty="0"/>
              <a:t>, un entorno de programación visual orientado a la creación de aplicaciones para dispositivos Android. Esta herramienta permite diseñar aplicaciones mediante un sistema basado en bloques gráficos, sin necesidad de programación tradicional basada en texto.</a:t>
            </a:r>
          </a:p>
          <a:p>
            <a:pPr algn="just"/>
            <a:endParaRPr lang="es-ES" sz="1700" dirty="0"/>
          </a:p>
          <a:p>
            <a:r>
              <a:rPr lang="es-ES" sz="1700" dirty="0"/>
              <a:t>El desarrollo de la aplicación se llevó a cabo en dos etapas principales:</a:t>
            </a:r>
          </a:p>
          <a:p>
            <a:endParaRPr lang="es-ES" dirty="0"/>
          </a:p>
        </p:txBody>
      </p:sp>
      <p:sp>
        <p:nvSpPr>
          <p:cNvPr id="7" name="Rectángulo 6">
            <a:extLst>
              <a:ext uri="{FF2B5EF4-FFF2-40B4-BE49-F238E27FC236}">
                <a16:creationId xmlns:a16="http://schemas.microsoft.com/office/drawing/2014/main" id="{E95BBC06-A369-4FC7-B53A-BA599EC0CEE2}"/>
              </a:ext>
            </a:extLst>
          </p:cNvPr>
          <p:cNvSpPr/>
          <p:nvPr/>
        </p:nvSpPr>
        <p:spPr>
          <a:xfrm>
            <a:off x="345138" y="2062716"/>
            <a:ext cx="5983944" cy="470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dirty="0">
                <a:solidFill>
                  <a:schemeClr val="bg1"/>
                </a:solidFill>
              </a:rPr>
              <a:t>Etapa de Diseño (Interfaz Gráfica)</a:t>
            </a:r>
          </a:p>
          <a:p>
            <a:r>
              <a:rPr lang="es-ES" sz="1400" dirty="0">
                <a:solidFill>
                  <a:schemeClr val="bg1"/>
                </a:solidFill>
              </a:rPr>
              <a:t>La primera etapa corresponde al diseño de la interfaz de usuario. En esta sección se definen todos los elementos visuales que el usuario puede observar e interactuar desde el dispositivo móvil.</a:t>
            </a:r>
          </a:p>
          <a:p>
            <a:r>
              <a:rPr lang="es-ES" sz="1400" dirty="0">
                <a:solidFill>
                  <a:schemeClr val="bg1"/>
                </a:solidFill>
              </a:rPr>
              <a:t>La aplicación incluye:</a:t>
            </a:r>
          </a:p>
          <a:p>
            <a:pPr>
              <a:buFont typeface="Arial" panose="020B0604020202020204" pitchFamily="34" charset="0"/>
              <a:buChar char="•"/>
            </a:pPr>
            <a:r>
              <a:rPr lang="es-ES" sz="1400" dirty="0">
                <a:solidFill>
                  <a:schemeClr val="bg1"/>
                </a:solidFill>
              </a:rPr>
              <a:t>Visualización de temperatura.</a:t>
            </a:r>
          </a:p>
          <a:p>
            <a:pPr>
              <a:buFont typeface="Arial" panose="020B0604020202020204" pitchFamily="34" charset="0"/>
              <a:buChar char="•"/>
            </a:pPr>
            <a:r>
              <a:rPr lang="es-ES" sz="1400" dirty="0">
                <a:solidFill>
                  <a:schemeClr val="bg1"/>
                </a:solidFill>
              </a:rPr>
              <a:t>Visualización de humedad relativa.</a:t>
            </a:r>
          </a:p>
          <a:p>
            <a:pPr>
              <a:buFont typeface="Arial" panose="020B0604020202020204" pitchFamily="34" charset="0"/>
              <a:buChar char="•"/>
            </a:pPr>
            <a:r>
              <a:rPr lang="es-ES" sz="1400" dirty="0">
                <a:solidFill>
                  <a:schemeClr val="bg1"/>
                </a:solidFill>
              </a:rPr>
              <a:t>Visualización de presión atmosférica.</a:t>
            </a:r>
          </a:p>
          <a:p>
            <a:pPr>
              <a:buFont typeface="Arial" panose="020B0604020202020204" pitchFamily="34" charset="0"/>
              <a:buChar char="•"/>
            </a:pPr>
            <a:r>
              <a:rPr lang="es-ES" sz="1400" dirty="0">
                <a:solidFill>
                  <a:schemeClr val="bg1"/>
                </a:solidFill>
              </a:rPr>
              <a:t>Indicador del estado de los ventiladores (encendido/apagado).</a:t>
            </a:r>
          </a:p>
          <a:p>
            <a:pPr>
              <a:buFont typeface="Arial" panose="020B0604020202020204" pitchFamily="34" charset="0"/>
              <a:buChar char="•"/>
            </a:pPr>
            <a:r>
              <a:rPr lang="es-ES" sz="1400" dirty="0">
                <a:solidFill>
                  <a:schemeClr val="bg1"/>
                </a:solidFill>
              </a:rPr>
              <a:t>Indicador del estado del techo (abierto/cerrado), previsto para futuras implementaciones.</a:t>
            </a:r>
          </a:p>
          <a:p>
            <a:pPr>
              <a:buFont typeface="Arial" panose="020B0604020202020204" pitchFamily="34" charset="0"/>
              <a:buChar char="•"/>
            </a:pPr>
            <a:r>
              <a:rPr lang="es-ES" sz="1400" dirty="0">
                <a:solidFill>
                  <a:schemeClr val="bg1"/>
                </a:solidFill>
              </a:rPr>
              <a:t>Botones para selección de modo manual y modo automático.</a:t>
            </a:r>
          </a:p>
          <a:p>
            <a:r>
              <a:rPr lang="es-ES" sz="1400" dirty="0">
                <a:solidFill>
                  <a:schemeClr val="bg1"/>
                </a:solidFill>
              </a:rPr>
              <a:t>La interfaz fue diseñada pensando en el personal encargado del vivero, permitiendo una visualización clara y sencilla de los parámetros ambientales en tiempo real.</a:t>
            </a:r>
          </a:p>
          <a:p>
            <a:r>
              <a:rPr lang="es-ES" sz="1400" dirty="0">
                <a:solidFill>
                  <a:schemeClr val="bg1"/>
                </a:solidFill>
              </a:rPr>
              <a:t>Cabe destacar que, aunque actualmente el sistema implementado es una versión funcional básica, la aplicación fue desarrollada contemplando futuras ampliaciones, como la automatización del techo y el control manual de actuadores. Sin embargo, debido a limitaciones de tiempo y recursos económicos, en esta etapa se optó por implementar únicamente las funciones esenciales de monitoreo.</a:t>
            </a:r>
          </a:p>
          <a:p>
            <a:pPr algn="ctr"/>
            <a:endParaRPr lang="es-ES" dirty="0"/>
          </a:p>
        </p:txBody>
      </p:sp>
      <p:sp>
        <p:nvSpPr>
          <p:cNvPr id="8" name="Rectángulo 7">
            <a:extLst>
              <a:ext uri="{FF2B5EF4-FFF2-40B4-BE49-F238E27FC236}">
                <a16:creationId xmlns:a16="http://schemas.microsoft.com/office/drawing/2014/main" id="{A8E66479-EFDC-4457-AADD-8AE847907467}"/>
              </a:ext>
            </a:extLst>
          </p:cNvPr>
          <p:cNvSpPr/>
          <p:nvPr/>
        </p:nvSpPr>
        <p:spPr>
          <a:xfrm>
            <a:off x="6459075" y="2062716"/>
            <a:ext cx="5387787" cy="470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dirty="0">
                <a:solidFill>
                  <a:schemeClr val="bg1"/>
                </a:solidFill>
              </a:rPr>
              <a:t>Etapa de Programación por Bloques</a:t>
            </a:r>
          </a:p>
          <a:p>
            <a:r>
              <a:rPr lang="es-ES" sz="1400" dirty="0">
                <a:solidFill>
                  <a:schemeClr val="bg1"/>
                </a:solidFill>
              </a:rPr>
              <a:t>La segunda etapa corresponde a la programación mediante bloques, donde se define la lógica interna de la aplicación. Esta parte no es visible para el usuario y determina cómo la aplicación procesa la información recibida y cómo envía comandos al sistema.</a:t>
            </a:r>
          </a:p>
          <a:p>
            <a:r>
              <a:rPr lang="es-ES" sz="1400" dirty="0">
                <a:solidFill>
                  <a:schemeClr val="bg1"/>
                </a:solidFill>
              </a:rPr>
              <a:t>La comunicación entre la aplicación y el sistema embebido se realiza mediante un módulo Bluetooth. A través de esta conexión se intercambian datos en forma de cadenas de texto (</a:t>
            </a:r>
            <a:r>
              <a:rPr lang="es-ES" sz="1400" dirty="0" err="1">
                <a:solidFill>
                  <a:schemeClr val="bg1"/>
                </a:solidFill>
              </a:rPr>
              <a:t>strings</a:t>
            </a:r>
            <a:r>
              <a:rPr lang="es-ES" sz="1400" dirty="0">
                <a:solidFill>
                  <a:schemeClr val="bg1"/>
                </a:solidFill>
              </a:rPr>
              <a:t>), que funcionan como comandos o identificadores de parámetros.</a:t>
            </a:r>
          </a:p>
          <a:p>
            <a:r>
              <a:rPr lang="es-ES" sz="1400" dirty="0">
                <a:solidFill>
                  <a:schemeClr val="bg1"/>
                </a:solidFill>
              </a:rPr>
              <a:t>Cada variable del sistema posee un identificador específico, tales como:</a:t>
            </a:r>
          </a:p>
          <a:p>
            <a:pPr>
              <a:buFont typeface="Arial" panose="020B0604020202020204" pitchFamily="34" charset="0"/>
              <a:buChar char="•"/>
            </a:pPr>
            <a:r>
              <a:rPr lang="es-ES" sz="1400" dirty="0">
                <a:solidFill>
                  <a:schemeClr val="bg1"/>
                </a:solidFill>
              </a:rPr>
              <a:t>Temperatura</a:t>
            </a:r>
          </a:p>
          <a:p>
            <a:pPr>
              <a:buFont typeface="Arial" panose="020B0604020202020204" pitchFamily="34" charset="0"/>
              <a:buChar char="•"/>
            </a:pPr>
            <a:r>
              <a:rPr lang="es-ES" sz="1400" dirty="0">
                <a:solidFill>
                  <a:schemeClr val="bg1"/>
                </a:solidFill>
              </a:rPr>
              <a:t>Humedad</a:t>
            </a:r>
          </a:p>
          <a:p>
            <a:pPr>
              <a:buFont typeface="Arial" panose="020B0604020202020204" pitchFamily="34" charset="0"/>
              <a:buChar char="•"/>
            </a:pPr>
            <a:r>
              <a:rPr lang="es-ES" sz="1400" dirty="0">
                <a:solidFill>
                  <a:schemeClr val="bg1"/>
                </a:solidFill>
              </a:rPr>
              <a:t>Presión</a:t>
            </a:r>
          </a:p>
          <a:p>
            <a:pPr>
              <a:buFont typeface="Arial" panose="020B0604020202020204" pitchFamily="34" charset="0"/>
              <a:buChar char="•"/>
            </a:pPr>
            <a:r>
              <a:rPr lang="es-ES" sz="1400" dirty="0">
                <a:solidFill>
                  <a:schemeClr val="bg1"/>
                </a:solidFill>
              </a:rPr>
              <a:t>Estado de ventiladores</a:t>
            </a:r>
          </a:p>
          <a:p>
            <a:pPr>
              <a:buFont typeface="Arial" panose="020B0604020202020204" pitchFamily="34" charset="0"/>
              <a:buChar char="•"/>
            </a:pPr>
            <a:r>
              <a:rPr lang="es-ES" sz="1400" dirty="0">
                <a:solidFill>
                  <a:schemeClr val="bg1"/>
                </a:solidFill>
              </a:rPr>
              <a:t>Estado del techo</a:t>
            </a:r>
          </a:p>
          <a:p>
            <a:pPr>
              <a:buFont typeface="Arial" panose="020B0604020202020204" pitchFamily="34" charset="0"/>
              <a:buChar char="•"/>
            </a:pPr>
            <a:r>
              <a:rPr lang="es-ES" sz="1400" dirty="0">
                <a:solidFill>
                  <a:schemeClr val="bg1"/>
                </a:solidFill>
              </a:rPr>
              <a:t>Modo manual</a:t>
            </a:r>
          </a:p>
          <a:p>
            <a:pPr>
              <a:buFont typeface="Arial" panose="020B0604020202020204" pitchFamily="34" charset="0"/>
              <a:buChar char="•"/>
            </a:pPr>
            <a:r>
              <a:rPr lang="es-ES" sz="1400" dirty="0">
                <a:solidFill>
                  <a:schemeClr val="bg1"/>
                </a:solidFill>
              </a:rPr>
              <a:t>Modo automático</a:t>
            </a:r>
          </a:p>
          <a:p>
            <a:r>
              <a:rPr lang="es-ES" sz="1400" dirty="0">
                <a:solidFill>
                  <a:schemeClr val="bg1"/>
                </a:solidFill>
              </a:rPr>
              <a:t>La aplicación recibe estos datos enviados por el microcontrolador y los interpreta para mostrarlos en pantalla. Del mismo modo, cuando el usuario presiona un botón (por ejemplo, modo manual), la aplicación envía un comando específico al microcontrolador.</a:t>
            </a:r>
          </a:p>
          <a:p>
            <a:pPr algn="ctr"/>
            <a:endParaRPr lang="es-ES" dirty="0"/>
          </a:p>
        </p:txBody>
      </p:sp>
    </p:spTree>
    <p:extLst>
      <p:ext uri="{BB962C8B-B14F-4D97-AF65-F5344CB8AC3E}">
        <p14:creationId xmlns:p14="http://schemas.microsoft.com/office/powerpoint/2010/main" val="152105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7EA83E3-5EB6-4A56-8EEF-AB74A9BA9546}"/>
              </a:ext>
            </a:extLst>
          </p:cNvPr>
          <p:cNvSpPr txBox="1"/>
          <p:nvPr/>
        </p:nvSpPr>
        <p:spPr>
          <a:xfrm>
            <a:off x="268941" y="170329"/>
            <a:ext cx="6391835" cy="369332"/>
          </a:xfrm>
          <a:prstGeom prst="rect">
            <a:avLst/>
          </a:prstGeom>
          <a:noFill/>
        </p:spPr>
        <p:txBody>
          <a:bodyPr wrap="square" rtlCol="0">
            <a:spAutoFit/>
          </a:bodyPr>
          <a:lstStyle/>
          <a:p>
            <a:r>
              <a:rPr lang="es-ES" dirty="0"/>
              <a:t>Capturas de la pagina empleada (entorno de creación de la app):</a:t>
            </a:r>
          </a:p>
        </p:txBody>
      </p:sp>
      <p:pic>
        <p:nvPicPr>
          <p:cNvPr id="7" name="Imagen 6">
            <a:extLst>
              <a:ext uri="{FF2B5EF4-FFF2-40B4-BE49-F238E27FC236}">
                <a16:creationId xmlns:a16="http://schemas.microsoft.com/office/drawing/2014/main" id="{69E25927-9097-434A-AAC5-6DF43A14D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515" y="687578"/>
            <a:ext cx="9036424" cy="3579622"/>
          </a:xfrm>
          <a:prstGeom prst="rect">
            <a:avLst/>
          </a:prstGeom>
        </p:spPr>
      </p:pic>
      <p:sp>
        <p:nvSpPr>
          <p:cNvPr id="10" name="Elipse 9">
            <a:extLst>
              <a:ext uri="{FF2B5EF4-FFF2-40B4-BE49-F238E27FC236}">
                <a16:creationId xmlns:a16="http://schemas.microsoft.com/office/drawing/2014/main" id="{B1CA59B3-DD2E-4976-B441-A5E92EB474BE}"/>
              </a:ext>
            </a:extLst>
          </p:cNvPr>
          <p:cNvSpPr/>
          <p:nvPr/>
        </p:nvSpPr>
        <p:spPr>
          <a:xfrm>
            <a:off x="8471647" y="797859"/>
            <a:ext cx="1102659" cy="681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Imagen 14">
            <a:extLst>
              <a:ext uri="{FF2B5EF4-FFF2-40B4-BE49-F238E27FC236}">
                <a16:creationId xmlns:a16="http://schemas.microsoft.com/office/drawing/2014/main" id="{F2585586-D22F-46BF-8872-A2C0E15DE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5" y="3429000"/>
            <a:ext cx="9036424" cy="3160059"/>
          </a:xfrm>
          <a:prstGeom prst="rect">
            <a:avLst/>
          </a:prstGeom>
        </p:spPr>
      </p:pic>
      <p:sp>
        <p:nvSpPr>
          <p:cNvPr id="16" name="Cerrar llave 15">
            <a:extLst>
              <a:ext uri="{FF2B5EF4-FFF2-40B4-BE49-F238E27FC236}">
                <a16:creationId xmlns:a16="http://schemas.microsoft.com/office/drawing/2014/main" id="{ACCFAE96-9FF6-455A-81B0-9C0DF772BE0B}"/>
              </a:ext>
            </a:extLst>
          </p:cNvPr>
          <p:cNvSpPr/>
          <p:nvPr/>
        </p:nvSpPr>
        <p:spPr>
          <a:xfrm>
            <a:off x="9412939" y="3621741"/>
            <a:ext cx="475132" cy="2967318"/>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Cerrar llave 16">
            <a:extLst>
              <a:ext uri="{FF2B5EF4-FFF2-40B4-BE49-F238E27FC236}">
                <a16:creationId xmlns:a16="http://schemas.microsoft.com/office/drawing/2014/main" id="{02F77C19-A720-4153-924A-E32093999E6A}"/>
              </a:ext>
            </a:extLst>
          </p:cNvPr>
          <p:cNvSpPr/>
          <p:nvPr/>
        </p:nvSpPr>
        <p:spPr>
          <a:xfrm>
            <a:off x="9435351" y="687578"/>
            <a:ext cx="475132" cy="293416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CuadroTexto 17">
            <a:extLst>
              <a:ext uri="{FF2B5EF4-FFF2-40B4-BE49-F238E27FC236}">
                <a16:creationId xmlns:a16="http://schemas.microsoft.com/office/drawing/2014/main" id="{FC65B440-9C3A-4300-A82F-F1B887F9D696}"/>
              </a:ext>
            </a:extLst>
          </p:cNvPr>
          <p:cNvSpPr txBox="1"/>
          <p:nvPr/>
        </p:nvSpPr>
        <p:spPr>
          <a:xfrm>
            <a:off x="9932895" y="1981200"/>
            <a:ext cx="914400" cy="369332"/>
          </a:xfrm>
          <a:prstGeom prst="rect">
            <a:avLst/>
          </a:prstGeom>
          <a:noFill/>
        </p:spPr>
        <p:txBody>
          <a:bodyPr wrap="square" rtlCol="0">
            <a:spAutoFit/>
          </a:bodyPr>
          <a:lstStyle/>
          <a:p>
            <a:r>
              <a:rPr lang="es-ES" dirty="0"/>
              <a:t>Diseño</a:t>
            </a:r>
          </a:p>
        </p:txBody>
      </p:sp>
      <p:sp>
        <p:nvSpPr>
          <p:cNvPr id="19" name="CuadroTexto 18">
            <a:extLst>
              <a:ext uri="{FF2B5EF4-FFF2-40B4-BE49-F238E27FC236}">
                <a16:creationId xmlns:a16="http://schemas.microsoft.com/office/drawing/2014/main" id="{37481A27-BAF8-40BB-B2C7-B1DF5C64D003}"/>
              </a:ext>
            </a:extLst>
          </p:cNvPr>
          <p:cNvSpPr txBox="1"/>
          <p:nvPr/>
        </p:nvSpPr>
        <p:spPr>
          <a:xfrm>
            <a:off x="9937377" y="4920734"/>
            <a:ext cx="1044387" cy="369332"/>
          </a:xfrm>
          <a:prstGeom prst="rect">
            <a:avLst/>
          </a:prstGeom>
          <a:noFill/>
        </p:spPr>
        <p:txBody>
          <a:bodyPr wrap="square" rtlCol="0">
            <a:spAutoFit/>
          </a:bodyPr>
          <a:lstStyle/>
          <a:p>
            <a:r>
              <a:rPr lang="es-ES" dirty="0"/>
              <a:t>Bloques</a:t>
            </a:r>
          </a:p>
        </p:txBody>
      </p:sp>
    </p:spTree>
    <p:extLst>
      <p:ext uri="{BB962C8B-B14F-4D97-AF65-F5344CB8AC3E}">
        <p14:creationId xmlns:p14="http://schemas.microsoft.com/office/powerpoint/2010/main" val="2283534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316DAD9-9A2F-4A92-84C0-5985D893B3D2}"/>
              </a:ext>
            </a:extLst>
          </p:cNvPr>
          <p:cNvSpPr txBox="1"/>
          <p:nvPr/>
        </p:nvSpPr>
        <p:spPr>
          <a:xfrm>
            <a:off x="313765" y="197224"/>
            <a:ext cx="4025153" cy="646331"/>
          </a:xfrm>
          <a:prstGeom prst="rect">
            <a:avLst/>
          </a:prstGeom>
          <a:noFill/>
        </p:spPr>
        <p:txBody>
          <a:bodyPr wrap="square" rtlCol="0">
            <a:spAutoFit/>
          </a:bodyPr>
          <a:lstStyle/>
          <a:p>
            <a:r>
              <a:rPr lang="es-ES" b="1" i="1" dirty="0"/>
              <a:t>Códigos (se visualizaran algunos drivers) </a:t>
            </a:r>
            <a:endParaRPr lang="es-ES" sz="1800" b="1" i="1" dirty="0"/>
          </a:p>
          <a:p>
            <a:endParaRPr lang="es-ES" dirty="0"/>
          </a:p>
        </p:txBody>
      </p:sp>
      <p:pic>
        <p:nvPicPr>
          <p:cNvPr id="12" name="Imagen 11">
            <a:extLst>
              <a:ext uri="{FF2B5EF4-FFF2-40B4-BE49-F238E27FC236}">
                <a16:creationId xmlns:a16="http://schemas.microsoft.com/office/drawing/2014/main" id="{548C3859-D4AD-451C-B19E-64EA123BF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29" y="520389"/>
            <a:ext cx="2210565" cy="324535"/>
          </a:xfrm>
          <a:prstGeom prst="rect">
            <a:avLst/>
          </a:prstGeom>
        </p:spPr>
      </p:pic>
      <p:pic>
        <p:nvPicPr>
          <p:cNvPr id="14" name="Imagen 13">
            <a:extLst>
              <a:ext uri="{FF2B5EF4-FFF2-40B4-BE49-F238E27FC236}">
                <a16:creationId xmlns:a16="http://schemas.microsoft.com/office/drawing/2014/main" id="{986CFF10-9EC7-413E-94D4-06DA5C449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28" y="843555"/>
            <a:ext cx="4592553" cy="2930586"/>
          </a:xfrm>
          <a:prstGeom prst="rect">
            <a:avLst/>
          </a:prstGeom>
        </p:spPr>
      </p:pic>
      <p:pic>
        <p:nvPicPr>
          <p:cNvPr id="16" name="Imagen 15">
            <a:extLst>
              <a:ext uri="{FF2B5EF4-FFF2-40B4-BE49-F238E27FC236}">
                <a16:creationId xmlns:a16="http://schemas.microsoft.com/office/drawing/2014/main" id="{1C4656EB-99BF-4D7B-B08D-45DC48F2E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27" y="3774141"/>
            <a:ext cx="4592553" cy="2930586"/>
          </a:xfrm>
          <a:prstGeom prst="rect">
            <a:avLst/>
          </a:prstGeom>
        </p:spPr>
      </p:pic>
      <p:pic>
        <p:nvPicPr>
          <p:cNvPr id="18" name="Imagen 17">
            <a:extLst>
              <a:ext uri="{FF2B5EF4-FFF2-40B4-BE49-F238E27FC236}">
                <a16:creationId xmlns:a16="http://schemas.microsoft.com/office/drawing/2014/main" id="{BB9798EF-0382-42FA-BF4D-FC496F02C5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843555"/>
            <a:ext cx="4347880" cy="2930586"/>
          </a:xfrm>
          <a:prstGeom prst="rect">
            <a:avLst/>
          </a:prstGeom>
        </p:spPr>
      </p:pic>
      <p:pic>
        <p:nvPicPr>
          <p:cNvPr id="20" name="Imagen 19">
            <a:extLst>
              <a:ext uri="{FF2B5EF4-FFF2-40B4-BE49-F238E27FC236}">
                <a16:creationId xmlns:a16="http://schemas.microsoft.com/office/drawing/2014/main" id="{109D62BD-2F88-4E22-A54E-9F9AE3269B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8" y="3774141"/>
            <a:ext cx="4347879" cy="2930586"/>
          </a:xfrm>
          <a:prstGeom prst="rect">
            <a:avLst/>
          </a:prstGeom>
        </p:spPr>
      </p:pic>
    </p:spTree>
    <p:extLst>
      <p:ext uri="{BB962C8B-B14F-4D97-AF65-F5344CB8AC3E}">
        <p14:creationId xmlns:p14="http://schemas.microsoft.com/office/powerpoint/2010/main" val="119521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0165522-E61C-4847-B268-AE82AAA8D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28" y="272841"/>
            <a:ext cx="2587913" cy="323895"/>
          </a:xfrm>
          <a:prstGeom prst="rect">
            <a:avLst/>
          </a:prstGeom>
        </p:spPr>
      </p:pic>
      <p:pic>
        <p:nvPicPr>
          <p:cNvPr id="7" name="Imagen 6">
            <a:extLst>
              <a:ext uri="{FF2B5EF4-FFF2-40B4-BE49-F238E27FC236}">
                <a16:creationId xmlns:a16="http://schemas.microsoft.com/office/drawing/2014/main" id="{0624196F-A567-4E8D-BE94-58AD7D73A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28" y="596737"/>
            <a:ext cx="4990454" cy="2971216"/>
          </a:xfrm>
          <a:prstGeom prst="rect">
            <a:avLst/>
          </a:prstGeom>
        </p:spPr>
      </p:pic>
      <p:pic>
        <p:nvPicPr>
          <p:cNvPr id="9" name="Imagen 8">
            <a:extLst>
              <a:ext uri="{FF2B5EF4-FFF2-40B4-BE49-F238E27FC236}">
                <a16:creationId xmlns:a16="http://schemas.microsoft.com/office/drawing/2014/main" id="{AA0F050A-5324-4A5E-BE70-A9B65DCD4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828" y="3567954"/>
            <a:ext cx="4990454" cy="3017206"/>
          </a:xfrm>
          <a:prstGeom prst="rect">
            <a:avLst/>
          </a:prstGeom>
        </p:spPr>
      </p:pic>
      <p:pic>
        <p:nvPicPr>
          <p:cNvPr id="11" name="Imagen 10">
            <a:extLst>
              <a:ext uri="{FF2B5EF4-FFF2-40B4-BE49-F238E27FC236}">
                <a16:creationId xmlns:a16="http://schemas.microsoft.com/office/drawing/2014/main" id="{0EE4EF41-9FA3-4C79-B021-CCE30DB07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9768" y="596737"/>
            <a:ext cx="4915125" cy="2971216"/>
          </a:xfrm>
          <a:prstGeom prst="rect">
            <a:avLst/>
          </a:prstGeom>
        </p:spPr>
      </p:pic>
      <p:pic>
        <p:nvPicPr>
          <p:cNvPr id="13" name="Imagen 12">
            <a:extLst>
              <a:ext uri="{FF2B5EF4-FFF2-40B4-BE49-F238E27FC236}">
                <a16:creationId xmlns:a16="http://schemas.microsoft.com/office/drawing/2014/main" id="{38050700-4175-4293-9819-4AB94DB53D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9768" y="3567952"/>
            <a:ext cx="4915125" cy="3012141"/>
          </a:xfrm>
          <a:prstGeom prst="rect">
            <a:avLst/>
          </a:prstGeom>
        </p:spPr>
      </p:pic>
    </p:spTree>
    <p:extLst>
      <p:ext uri="{BB962C8B-B14F-4D97-AF65-F5344CB8AC3E}">
        <p14:creationId xmlns:p14="http://schemas.microsoft.com/office/powerpoint/2010/main" val="419099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43BE39C-4316-421D-9BCD-12EE8AE28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48" y="217367"/>
            <a:ext cx="4475098" cy="381053"/>
          </a:xfrm>
          <a:prstGeom prst="rect">
            <a:avLst/>
          </a:prstGeom>
        </p:spPr>
      </p:pic>
      <p:pic>
        <p:nvPicPr>
          <p:cNvPr id="7" name="Imagen 6">
            <a:extLst>
              <a:ext uri="{FF2B5EF4-FFF2-40B4-BE49-F238E27FC236}">
                <a16:creationId xmlns:a16="http://schemas.microsoft.com/office/drawing/2014/main" id="{ECF33C64-A443-4F4B-AA26-D3E369A48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48" y="598420"/>
            <a:ext cx="4475099" cy="2830580"/>
          </a:xfrm>
          <a:prstGeom prst="rect">
            <a:avLst/>
          </a:prstGeom>
        </p:spPr>
      </p:pic>
      <p:pic>
        <p:nvPicPr>
          <p:cNvPr id="9" name="Imagen 8">
            <a:extLst>
              <a:ext uri="{FF2B5EF4-FFF2-40B4-BE49-F238E27FC236}">
                <a16:creationId xmlns:a16="http://schemas.microsoft.com/office/drawing/2014/main" id="{3ABE6821-29D1-4BB7-9405-F151D907B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47" y="3429000"/>
            <a:ext cx="4475099" cy="2830580"/>
          </a:xfrm>
          <a:prstGeom prst="rect">
            <a:avLst/>
          </a:prstGeom>
        </p:spPr>
      </p:pic>
      <p:pic>
        <p:nvPicPr>
          <p:cNvPr id="11" name="Imagen 10">
            <a:extLst>
              <a:ext uri="{FF2B5EF4-FFF2-40B4-BE49-F238E27FC236}">
                <a16:creationId xmlns:a16="http://schemas.microsoft.com/office/drawing/2014/main" id="{BB832CA8-2EEC-48DF-95E2-CDEDA03C33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2501" y="217367"/>
            <a:ext cx="4475099" cy="381053"/>
          </a:xfrm>
          <a:prstGeom prst="rect">
            <a:avLst/>
          </a:prstGeom>
        </p:spPr>
      </p:pic>
      <p:pic>
        <p:nvPicPr>
          <p:cNvPr id="13" name="Imagen 12">
            <a:extLst>
              <a:ext uri="{FF2B5EF4-FFF2-40B4-BE49-F238E27FC236}">
                <a16:creationId xmlns:a16="http://schemas.microsoft.com/office/drawing/2014/main" id="{47BC251F-ECD2-43E4-887D-6C3F47A617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2502" y="598420"/>
            <a:ext cx="4475098" cy="2467509"/>
          </a:xfrm>
          <a:prstGeom prst="rect">
            <a:avLst/>
          </a:prstGeom>
        </p:spPr>
      </p:pic>
      <p:pic>
        <p:nvPicPr>
          <p:cNvPr id="15" name="Imagen 14">
            <a:extLst>
              <a:ext uri="{FF2B5EF4-FFF2-40B4-BE49-F238E27FC236}">
                <a16:creationId xmlns:a16="http://schemas.microsoft.com/office/drawing/2014/main" id="{0B73EEB2-C430-41D8-A6A0-13B53F46F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2502" y="3065929"/>
            <a:ext cx="4475098" cy="2342178"/>
          </a:xfrm>
          <a:prstGeom prst="rect">
            <a:avLst/>
          </a:prstGeom>
        </p:spPr>
      </p:pic>
      <p:pic>
        <p:nvPicPr>
          <p:cNvPr id="17" name="Imagen 16">
            <a:extLst>
              <a:ext uri="{FF2B5EF4-FFF2-40B4-BE49-F238E27FC236}">
                <a16:creationId xmlns:a16="http://schemas.microsoft.com/office/drawing/2014/main" id="{AAA742BA-C8EE-47EF-A7A0-65C3A12D39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2501" y="5330160"/>
            <a:ext cx="4475098" cy="1133394"/>
          </a:xfrm>
          <a:prstGeom prst="rect">
            <a:avLst/>
          </a:prstGeom>
        </p:spPr>
      </p:pic>
    </p:spTree>
    <p:extLst>
      <p:ext uri="{BB962C8B-B14F-4D97-AF65-F5344CB8AC3E}">
        <p14:creationId xmlns:p14="http://schemas.microsoft.com/office/powerpoint/2010/main" val="3865846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80092DFC-B8F2-4E03-BE81-E8CAEF411BEF}"/>
              </a:ext>
            </a:extLst>
          </p:cNvPr>
          <p:cNvSpPr/>
          <p:nvPr/>
        </p:nvSpPr>
        <p:spPr>
          <a:xfrm>
            <a:off x="182879" y="238539"/>
            <a:ext cx="3864334" cy="985962"/>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chemeClr val="bg2"/>
                </a:solidFill>
                <a:latin typeface="Bahnschrift SemiBold Condensed" panose="020B0502040204020203" pitchFamily="34" charset="0"/>
              </a:rPr>
              <a:t>Alcance actual del proyecto:</a:t>
            </a:r>
          </a:p>
        </p:txBody>
      </p:sp>
      <p:sp>
        <p:nvSpPr>
          <p:cNvPr id="5" name="Rombo 4">
            <a:extLst>
              <a:ext uri="{FF2B5EF4-FFF2-40B4-BE49-F238E27FC236}">
                <a16:creationId xmlns:a16="http://schemas.microsoft.com/office/drawing/2014/main" id="{C34A8A51-4FCC-4815-9B9F-6F3CD066ECCF}"/>
              </a:ext>
            </a:extLst>
          </p:cNvPr>
          <p:cNvSpPr/>
          <p:nvPr/>
        </p:nvSpPr>
        <p:spPr>
          <a:xfrm>
            <a:off x="983388" y="3617213"/>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ombo 5">
            <a:extLst>
              <a:ext uri="{FF2B5EF4-FFF2-40B4-BE49-F238E27FC236}">
                <a16:creationId xmlns:a16="http://schemas.microsoft.com/office/drawing/2014/main" id="{A23A930D-C998-412B-BC5E-66D0F924BA29}"/>
              </a:ext>
            </a:extLst>
          </p:cNvPr>
          <p:cNvSpPr/>
          <p:nvPr/>
        </p:nvSpPr>
        <p:spPr>
          <a:xfrm>
            <a:off x="983388" y="1898305"/>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ombo 6">
            <a:extLst>
              <a:ext uri="{FF2B5EF4-FFF2-40B4-BE49-F238E27FC236}">
                <a16:creationId xmlns:a16="http://schemas.microsoft.com/office/drawing/2014/main" id="{D0A347A8-F378-469C-854B-DA206DA336D8}"/>
              </a:ext>
            </a:extLst>
          </p:cNvPr>
          <p:cNvSpPr/>
          <p:nvPr/>
        </p:nvSpPr>
        <p:spPr>
          <a:xfrm>
            <a:off x="983388" y="2429247"/>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ombo 7">
            <a:extLst>
              <a:ext uri="{FF2B5EF4-FFF2-40B4-BE49-F238E27FC236}">
                <a16:creationId xmlns:a16="http://schemas.microsoft.com/office/drawing/2014/main" id="{0EAFF1DE-9C1E-4780-992A-620391D6C40F}"/>
              </a:ext>
            </a:extLst>
          </p:cNvPr>
          <p:cNvSpPr/>
          <p:nvPr/>
        </p:nvSpPr>
        <p:spPr>
          <a:xfrm>
            <a:off x="983388" y="3016831"/>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ombo 8">
            <a:extLst>
              <a:ext uri="{FF2B5EF4-FFF2-40B4-BE49-F238E27FC236}">
                <a16:creationId xmlns:a16="http://schemas.microsoft.com/office/drawing/2014/main" id="{7B883574-85CC-4411-8DA8-C03FBB2082A0}"/>
              </a:ext>
            </a:extLst>
          </p:cNvPr>
          <p:cNvSpPr/>
          <p:nvPr/>
        </p:nvSpPr>
        <p:spPr>
          <a:xfrm>
            <a:off x="983388" y="4217595"/>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10D0EA02-FD7D-4C75-8DA4-EA220AEC0C15}"/>
              </a:ext>
            </a:extLst>
          </p:cNvPr>
          <p:cNvSpPr txBox="1"/>
          <p:nvPr/>
        </p:nvSpPr>
        <p:spPr>
          <a:xfrm>
            <a:off x="313764" y="1442681"/>
            <a:ext cx="3182471" cy="369332"/>
          </a:xfrm>
          <a:prstGeom prst="rect">
            <a:avLst/>
          </a:prstGeom>
          <a:noFill/>
        </p:spPr>
        <p:txBody>
          <a:bodyPr wrap="square" rtlCol="0">
            <a:spAutoFit/>
          </a:bodyPr>
          <a:lstStyle/>
          <a:p>
            <a:r>
              <a:rPr lang="es-ES" dirty="0"/>
              <a:t>En su estado actual del sistema:</a:t>
            </a:r>
          </a:p>
        </p:txBody>
      </p:sp>
      <p:sp>
        <p:nvSpPr>
          <p:cNvPr id="11" name="CuadroTexto 10">
            <a:extLst>
              <a:ext uri="{FF2B5EF4-FFF2-40B4-BE49-F238E27FC236}">
                <a16:creationId xmlns:a16="http://schemas.microsoft.com/office/drawing/2014/main" id="{E9248FBC-1F73-49E9-9F90-5531A2291ECB}"/>
              </a:ext>
            </a:extLst>
          </p:cNvPr>
          <p:cNvSpPr txBox="1"/>
          <p:nvPr/>
        </p:nvSpPr>
        <p:spPr>
          <a:xfrm>
            <a:off x="1178506" y="1845527"/>
            <a:ext cx="3666564" cy="369332"/>
          </a:xfrm>
          <a:prstGeom prst="rect">
            <a:avLst/>
          </a:prstGeom>
          <a:noFill/>
        </p:spPr>
        <p:txBody>
          <a:bodyPr wrap="square" rtlCol="0">
            <a:spAutoFit/>
          </a:bodyPr>
          <a:lstStyle/>
          <a:p>
            <a:r>
              <a:rPr lang="es-ES" dirty="0"/>
              <a:t>Mide temperatura interna y externa.</a:t>
            </a:r>
          </a:p>
        </p:txBody>
      </p:sp>
      <p:sp>
        <p:nvSpPr>
          <p:cNvPr id="12" name="CuadroTexto 11">
            <a:extLst>
              <a:ext uri="{FF2B5EF4-FFF2-40B4-BE49-F238E27FC236}">
                <a16:creationId xmlns:a16="http://schemas.microsoft.com/office/drawing/2014/main" id="{082D02F5-44A9-472A-8CD9-168E34B617E7}"/>
              </a:ext>
            </a:extLst>
          </p:cNvPr>
          <p:cNvSpPr txBox="1"/>
          <p:nvPr/>
        </p:nvSpPr>
        <p:spPr>
          <a:xfrm>
            <a:off x="1190043" y="2370717"/>
            <a:ext cx="3449149" cy="369332"/>
          </a:xfrm>
          <a:prstGeom prst="rect">
            <a:avLst/>
          </a:prstGeom>
          <a:noFill/>
        </p:spPr>
        <p:txBody>
          <a:bodyPr wrap="square" rtlCol="0">
            <a:spAutoFit/>
          </a:bodyPr>
          <a:lstStyle/>
          <a:p>
            <a:r>
              <a:rPr lang="es-ES" dirty="0"/>
              <a:t>Mide humedad relativa.</a:t>
            </a:r>
          </a:p>
        </p:txBody>
      </p:sp>
      <p:sp>
        <p:nvSpPr>
          <p:cNvPr id="13" name="CuadroTexto 12">
            <a:extLst>
              <a:ext uri="{FF2B5EF4-FFF2-40B4-BE49-F238E27FC236}">
                <a16:creationId xmlns:a16="http://schemas.microsoft.com/office/drawing/2014/main" id="{74FA8428-2C40-469F-A39F-6CC7E711AC09}"/>
              </a:ext>
            </a:extLst>
          </p:cNvPr>
          <p:cNvSpPr txBox="1"/>
          <p:nvPr/>
        </p:nvSpPr>
        <p:spPr>
          <a:xfrm>
            <a:off x="1178506" y="2947706"/>
            <a:ext cx="3119718" cy="369332"/>
          </a:xfrm>
          <a:prstGeom prst="rect">
            <a:avLst/>
          </a:prstGeom>
          <a:noFill/>
        </p:spPr>
        <p:txBody>
          <a:bodyPr wrap="square" rtlCol="0">
            <a:spAutoFit/>
          </a:bodyPr>
          <a:lstStyle/>
          <a:p>
            <a:r>
              <a:rPr lang="es-ES" dirty="0"/>
              <a:t>Mide presión atmosférica.</a:t>
            </a:r>
          </a:p>
        </p:txBody>
      </p:sp>
      <p:sp>
        <p:nvSpPr>
          <p:cNvPr id="14" name="CuadroTexto 13">
            <a:extLst>
              <a:ext uri="{FF2B5EF4-FFF2-40B4-BE49-F238E27FC236}">
                <a16:creationId xmlns:a16="http://schemas.microsoft.com/office/drawing/2014/main" id="{EE8C2640-C49F-49F9-8494-9836DE08C439}"/>
              </a:ext>
            </a:extLst>
          </p:cNvPr>
          <p:cNvSpPr txBox="1"/>
          <p:nvPr/>
        </p:nvSpPr>
        <p:spPr>
          <a:xfrm>
            <a:off x="1178506" y="3547491"/>
            <a:ext cx="6714566" cy="369332"/>
          </a:xfrm>
          <a:prstGeom prst="rect">
            <a:avLst/>
          </a:prstGeom>
          <a:noFill/>
        </p:spPr>
        <p:txBody>
          <a:bodyPr wrap="square" rtlCol="0">
            <a:spAutoFit/>
          </a:bodyPr>
          <a:lstStyle/>
          <a:p>
            <a:r>
              <a:rPr lang="es-ES" dirty="0"/>
              <a:t>Activa ventiladores con velocidad variable según diferencia térmica.</a:t>
            </a:r>
          </a:p>
        </p:txBody>
      </p:sp>
      <p:sp>
        <p:nvSpPr>
          <p:cNvPr id="15" name="CuadroTexto 14">
            <a:extLst>
              <a:ext uri="{FF2B5EF4-FFF2-40B4-BE49-F238E27FC236}">
                <a16:creationId xmlns:a16="http://schemas.microsoft.com/office/drawing/2014/main" id="{0F8D651A-0C06-4067-8AB3-5AFAA8F5E3F2}"/>
              </a:ext>
            </a:extLst>
          </p:cNvPr>
          <p:cNvSpPr txBox="1"/>
          <p:nvPr/>
        </p:nvSpPr>
        <p:spPr>
          <a:xfrm>
            <a:off x="1198073" y="4143254"/>
            <a:ext cx="2620891" cy="369332"/>
          </a:xfrm>
          <a:prstGeom prst="rect">
            <a:avLst/>
          </a:prstGeom>
          <a:noFill/>
        </p:spPr>
        <p:txBody>
          <a:bodyPr wrap="square" rtlCol="0">
            <a:spAutoFit/>
          </a:bodyPr>
          <a:lstStyle/>
          <a:p>
            <a:r>
              <a:rPr lang="es-ES" dirty="0"/>
              <a:t>Muestra datos en un LCD.</a:t>
            </a:r>
          </a:p>
        </p:txBody>
      </p:sp>
      <p:sp>
        <p:nvSpPr>
          <p:cNvPr id="16" name="Rombo 15">
            <a:extLst>
              <a:ext uri="{FF2B5EF4-FFF2-40B4-BE49-F238E27FC236}">
                <a16:creationId xmlns:a16="http://schemas.microsoft.com/office/drawing/2014/main" id="{751FC163-48F8-45A7-9A49-65BE7D39E960}"/>
              </a:ext>
            </a:extLst>
          </p:cNvPr>
          <p:cNvSpPr/>
          <p:nvPr/>
        </p:nvSpPr>
        <p:spPr>
          <a:xfrm>
            <a:off x="983388" y="4772809"/>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7F4A64AF-9F94-428C-842E-03886B0A8582}"/>
              </a:ext>
            </a:extLst>
          </p:cNvPr>
          <p:cNvSpPr txBox="1"/>
          <p:nvPr/>
        </p:nvSpPr>
        <p:spPr>
          <a:xfrm>
            <a:off x="1198073" y="4714031"/>
            <a:ext cx="5638800" cy="369332"/>
          </a:xfrm>
          <a:prstGeom prst="rect">
            <a:avLst/>
          </a:prstGeom>
          <a:noFill/>
        </p:spPr>
        <p:txBody>
          <a:bodyPr wrap="square" rtlCol="0">
            <a:spAutoFit/>
          </a:bodyPr>
          <a:lstStyle/>
          <a:p>
            <a:r>
              <a:rPr lang="es-ES" dirty="0"/>
              <a:t>Permite monitoreo remoto mediante aplicación Android.</a:t>
            </a:r>
          </a:p>
        </p:txBody>
      </p:sp>
      <p:sp>
        <p:nvSpPr>
          <p:cNvPr id="18" name="CuadroTexto 17">
            <a:extLst>
              <a:ext uri="{FF2B5EF4-FFF2-40B4-BE49-F238E27FC236}">
                <a16:creationId xmlns:a16="http://schemas.microsoft.com/office/drawing/2014/main" id="{42338BFE-8434-4292-BA9A-C1BCF2487C28}"/>
              </a:ext>
            </a:extLst>
          </p:cNvPr>
          <p:cNvSpPr txBox="1"/>
          <p:nvPr/>
        </p:nvSpPr>
        <p:spPr>
          <a:xfrm>
            <a:off x="1178506" y="5286840"/>
            <a:ext cx="6593190" cy="369332"/>
          </a:xfrm>
          <a:prstGeom prst="rect">
            <a:avLst/>
          </a:prstGeom>
          <a:noFill/>
        </p:spPr>
        <p:txBody>
          <a:bodyPr wrap="square" rtlCol="0">
            <a:spAutoFit/>
          </a:bodyPr>
          <a:lstStyle/>
          <a:p>
            <a:r>
              <a:rPr lang="es-ES" dirty="0"/>
              <a:t>Informa el estado del sistema (ventiladores encendidos/apagados).</a:t>
            </a:r>
          </a:p>
        </p:txBody>
      </p:sp>
      <p:sp>
        <p:nvSpPr>
          <p:cNvPr id="19" name="Rombo 18">
            <a:extLst>
              <a:ext uri="{FF2B5EF4-FFF2-40B4-BE49-F238E27FC236}">
                <a16:creationId xmlns:a16="http://schemas.microsoft.com/office/drawing/2014/main" id="{FC2DAE69-53B3-48A3-B5BE-739EE713B054}"/>
              </a:ext>
            </a:extLst>
          </p:cNvPr>
          <p:cNvSpPr/>
          <p:nvPr/>
        </p:nvSpPr>
        <p:spPr>
          <a:xfrm>
            <a:off x="983388" y="5338967"/>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CuadroTexto 19">
            <a:extLst>
              <a:ext uri="{FF2B5EF4-FFF2-40B4-BE49-F238E27FC236}">
                <a16:creationId xmlns:a16="http://schemas.microsoft.com/office/drawing/2014/main" id="{C302132E-1631-4801-AE77-E049CD33D16B}"/>
              </a:ext>
            </a:extLst>
          </p:cNvPr>
          <p:cNvSpPr txBox="1"/>
          <p:nvPr/>
        </p:nvSpPr>
        <p:spPr>
          <a:xfrm>
            <a:off x="340658" y="5842054"/>
            <a:ext cx="11295530" cy="923330"/>
          </a:xfrm>
          <a:prstGeom prst="rect">
            <a:avLst/>
          </a:prstGeom>
          <a:noFill/>
        </p:spPr>
        <p:txBody>
          <a:bodyPr wrap="square" rtlCol="0">
            <a:spAutoFit/>
          </a:bodyPr>
          <a:lstStyle/>
          <a:p>
            <a:r>
              <a:rPr lang="es-ES" dirty="0"/>
              <a:t>Por el momento, la aplicación se limita a la visualización de parámetros y estados del sistema. No incluye funciones de control manual.</a:t>
            </a:r>
          </a:p>
          <a:p>
            <a:endParaRPr lang="es-ES" dirty="0"/>
          </a:p>
        </p:txBody>
      </p:sp>
    </p:spTree>
    <p:extLst>
      <p:ext uri="{BB962C8B-B14F-4D97-AF65-F5344CB8AC3E}">
        <p14:creationId xmlns:p14="http://schemas.microsoft.com/office/powerpoint/2010/main" val="166510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744096F4-BC84-404E-BECB-D8066DEAE0C3}"/>
              </a:ext>
            </a:extLst>
          </p:cNvPr>
          <p:cNvSpPr/>
          <p:nvPr/>
        </p:nvSpPr>
        <p:spPr>
          <a:xfrm>
            <a:off x="182878" y="238539"/>
            <a:ext cx="3985709" cy="985962"/>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chemeClr val="bg2"/>
                </a:solidFill>
                <a:latin typeface="Bahnschrift SemiBold Condensed" panose="020B0502040204020203" pitchFamily="34" charset="0"/>
              </a:rPr>
              <a:t>Proyecto Objetivo (alcance deseado) :</a:t>
            </a:r>
          </a:p>
        </p:txBody>
      </p:sp>
      <p:sp>
        <p:nvSpPr>
          <p:cNvPr id="5" name="CuadroTexto 4">
            <a:extLst>
              <a:ext uri="{FF2B5EF4-FFF2-40B4-BE49-F238E27FC236}">
                <a16:creationId xmlns:a16="http://schemas.microsoft.com/office/drawing/2014/main" id="{D14F104A-FD20-424A-942C-FC508D3433AE}"/>
              </a:ext>
            </a:extLst>
          </p:cNvPr>
          <p:cNvSpPr txBox="1"/>
          <p:nvPr/>
        </p:nvSpPr>
        <p:spPr>
          <a:xfrm>
            <a:off x="466164" y="1255057"/>
            <a:ext cx="11116236" cy="646331"/>
          </a:xfrm>
          <a:prstGeom prst="rect">
            <a:avLst/>
          </a:prstGeom>
          <a:noFill/>
        </p:spPr>
        <p:txBody>
          <a:bodyPr wrap="square" rtlCol="0">
            <a:spAutoFit/>
          </a:bodyPr>
          <a:lstStyle/>
          <a:p>
            <a:r>
              <a:rPr lang="es-ES" dirty="0"/>
              <a:t>El proyecto inicialmente concebido contempla una versión más avanzada del sistema, incorporando nuevas funcionalidades que lo convertirían en un sistema integral de control climático para viveros.</a:t>
            </a:r>
          </a:p>
        </p:txBody>
      </p:sp>
      <p:sp>
        <p:nvSpPr>
          <p:cNvPr id="6" name="Rectángulo 5">
            <a:extLst>
              <a:ext uri="{FF2B5EF4-FFF2-40B4-BE49-F238E27FC236}">
                <a16:creationId xmlns:a16="http://schemas.microsoft.com/office/drawing/2014/main" id="{06DF0C38-1B7B-420A-B7DD-470E39740505}"/>
              </a:ext>
            </a:extLst>
          </p:cNvPr>
          <p:cNvSpPr/>
          <p:nvPr/>
        </p:nvSpPr>
        <p:spPr>
          <a:xfrm>
            <a:off x="466164" y="1931944"/>
            <a:ext cx="5629836" cy="464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i="1" dirty="0">
                <a:solidFill>
                  <a:schemeClr val="bg1"/>
                </a:solidFill>
              </a:rPr>
              <a:t>Incorporación de Techo Automatizado</a:t>
            </a:r>
          </a:p>
          <a:p>
            <a:r>
              <a:rPr lang="es-ES" sz="1400" dirty="0">
                <a:solidFill>
                  <a:schemeClr val="bg1"/>
                </a:solidFill>
              </a:rPr>
              <a:t>Se propone la implementación de un techo móvil automatizado, cuya función sería regular la exposición de las plantas a las condiciones climáticas externas.</a:t>
            </a:r>
          </a:p>
          <a:p>
            <a:endParaRPr lang="es-ES" sz="1400" dirty="0">
              <a:solidFill>
                <a:schemeClr val="bg1"/>
              </a:solidFill>
            </a:endParaRPr>
          </a:p>
          <a:p>
            <a:r>
              <a:rPr lang="es-ES" sz="1400" dirty="0">
                <a:solidFill>
                  <a:schemeClr val="bg1"/>
                </a:solidFill>
              </a:rPr>
              <a:t>El objetivo sería:</a:t>
            </a:r>
          </a:p>
          <a:p>
            <a:pPr>
              <a:buFont typeface="Arial" panose="020B0604020202020204" pitchFamily="34" charset="0"/>
              <a:buChar char="•"/>
            </a:pPr>
            <a:r>
              <a:rPr lang="es-ES" sz="1400" dirty="0">
                <a:solidFill>
                  <a:schemeClr val="bg1"/>
                </a:solidFill>
              </a:rPr>
              <a:t>Mantener el techo abierto en condiciones climáticas favorables, permitiendo la entrada de luz solar necesaria para la fotosíntesis, proceso mediante el cual las plantas absorben dióxido de carbono y, mediante la energía solar, producen los nutrientes necesarios para su desarrollo.</a:t>
            </a:r>
          </a:p>
          <a:p>
            <a:pPr>
              <a:buFont typeface="Arial" panose="020B0604020202020204" pitchFamily="34" charset="0"/>
              <a:buChar char="•"/>
            </a:pPr>
            <a:r>
              <a:rPr lang="es-ES" sz="1400" dirty="0">
                <a:solidFill>
                  <a:schemeClr val="bg1"/>
                </a:solidFill>
              </a:rPr>
              <a:t>Cerrar automáticamente el techo en caso de lluvia intensa, evitando el exceso de agua, ya que tanto la escasez como el exceso pueden resultar perjudiciales para el crecimiento de las plantas.</a:t>
            </a:r>
          </a:p>
          <a:p>
            <a:pPr>
              <a:buFont typeface="Arial" panose="020B0604020202020204" pitchFamily="34" charset="0"/>
              <a:buChar char="•"/>
            </a:pPr>
            <a:r>
              <a:rPr lang="es-ES" sz="1400" dirty="0">
                <a:solidFill>
                  <a:schemeClr val="bg1"/>
                </a:solidFill>
              </a:rPr>
              <a:t>Evaluar condiciones ambientales como lluvia o humedad excesiva para tomar decisiones automáticas.</a:t>
            </a:r>
          </a:p>
          <a:p>
            <a:pPr>
              <a:buFont typeface="Arial" panose="020B0604020202020204" pitchFamily="34" charset="0"/>
              <a:buChar char="•"/>
            </a:pPr>
            <a:endParaRPr lang="es-ES" sz="1400" dirty="0">
              <a:solidFill>
                <a:schemeClr val="bg1"/>
              </a:solidFill>
            </a:endParaRPr>
          </a:p>
          <a:p>
            <a:r>
              <a:rPr lang="es-ES" sz="1400" dirty="0">
                <a:solidFill>
                  <a:schemeClr val="bg1"/>
                </a:solidFill>
              </a:rPr>
              <a:t>De esta forma, el sistema no solo regularía la temperatura, sino también la exposición solar y la protección frente a precipitaciones</a:t>
            </a:r>
            <a:r>
              <a:rPr lang="es-ES" sz="1400" dirty="0"/>
              <a:t>.</a:t>
            </a:r>
          </a:p>
          <a:p>
            <a:pPr algn="ctr"/>
            <a:endParaRPr lang="es-ES" dirty="0"/>
          </a:p>
        </p:txBody>
      </p:sp>
      <p:sp>
        <p:nvSpPr>
          <p:cNvPr id="8" name="Rectángulo 7">
            <a:extLst>
              <a:ext uri="{FF2B5EF4-FFF2-40B4-BE49-F238E27FC236}">
                <a16:creationId xmlns:a16="http://schemas.microsoft.com/office/drawing/2014/main" id="{BDA22EB6-1C46-4FD7-9EEC-4DA12773F3BD}"/>
              </a:ext>
            </a:extLst>
          </p:cNvPr>
          <p:cNvSpPr/>
          <p:nvPr/>
        </p:nvSpPr>
        <p:spPr>
          <a:xfrm>
            <a:off x="6221507" y="1931944"/>
            <a:ext cx="5629836" cy="2388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i="1" dirty="0">
                <a:solidFill>
                  <a:schemeClr val="bg1"/>
                </a:solidFill>
              </a:rPr>
              <a:t>Evolución de la Aplicación Móvil</a:t>
            </a:r>
          </a:p>
          <a:p>
            <a:r>
              <a:rPr lang="es-ES" sz="1400" dirty="0">
                <a:solidFill>
                  <a:schemeClr val="bg1"/>
                </a:solidFill>
              </a:rPr>
              <a:t>La aplicación pasaría de ser una herramienta de monitoreo a una plataforma de control activo, permitiendo:</a:t>
            </a:r>
          </a:p>
          <a:p>
            <a:pPr>
              <a:buFont typeface="Arial" panose="020B0604020202020204" pitchFamily="34" charset="0"/>
              <a:buChar char="•"/>
            </a:pPr>
            <a:r>
              <a:rPr lang="es-ES" sz="1400" dirty="0">
                <a:solidFill>
                  <a:schemeClr val="bg1"/>
                </a:solidFill>
              </a:rPr>
              <a:t>Activar o desactivar manualmente los ventiladores.</a:t>
            </a:r>
          </a:p>
          <a:p>
            <a:pPr>
              <a:buFont typeface="Arial" panose="020B0604020202020204" pitchFamily="34" charset="0"/>
              <a:buChar char="•"/>
            </a:pPr>
            <a:r>
              <a:rPr lang="es-ES" sz="1400" dirty="0">
                <a:solidFill>
                  <a:schemeClr val="bg1"/>
                </a:solidFill>
              </a:rPr>
              <a:t>Ajustar parámetros de funcionamiento.</a:t>
            </a:r>
          </a:p>
          <a:p>
            <a:pPr>
              <a:buFont typeface="Arial" panose="020B0604020202020204" pitchFamily="34" charset="0"/>
              <a:buChar char="•"/>
            </a:pPr>
            <a:r>
              <a:rPr lang="es-ES" sz="1400" dirty="0">
                <a:solidFill>
                  <a:schemeClr val="bg1"/>
                </a:solidFill>
              </a:rPr>
              <a:t>Abrir o cerrar el techo desde el dispositivo móvil.</a:t>
            </a:r>
          </a:p>
          <a:p>
            <a:pPr>
              <a:buFont typeface="Arial" panose="020B0604020202020204" pitchFamily="34" charset="0"/>
              <a:buChar char="•"/>
            </a:pPr>
            <a:r>
              <a:rPr lang="es-ES" sz="1400" dirty="0">
                <a:solidFill>
                  <a:schemeClr val="bg1"/>
                </a:solidFill>
              </a:rPr>
              <a:t>Supervisar el estado completo del sistema en tiempo real.</a:t>
            </a:r>
          </a:p>
          <a:p>
            <a:pPr>
              <a:buFont typeface="Arial" panose="020B0604020202020204" pitchFamily="34" charset="0"/>
              <a:buChar char="•"/>
            </a:pPr>
            <a:endParaRPr lang="es-ES" sz="1400" dirty="0">
              <a:solidFill>
                <a:schemeClr val="bg1"/>
              </a:solidFill>
            </a:endParaRPr>
          </a:p>
          <a:p>
            <a:r>
              <a:rPr lang="es-ES" sz="1400" dirty="0">
                <a:solidFill>
                  <a:schemeClr val="bg1"/>
                </a:solidFill>
              </a:rPr>
              <a:t>Esto convertiría el sistema en una solución más flexible, combinando control automático con intervención manual cuando sea necesario.</a:t>
            </a:r>
          </a:p>
          <a:p>
            <a:pPr algn="ctr"/>
            <a:endParaRPr lang="es-ES" dirty="0"/>
          </a:p>
        </p:txBody>
      </p:sp>
      <p:sp>
        <p:nvSpPr>
          <p:cNvPr id="11" name="Rectángulo 10">
            <a:extLst>
              <a:ext uri="{FF2B5EF4-FFF2-40B4-BE49-F238E27FC236}">
                <a16:creationId xmlns:a16="http://schemas.microsoft.com/office/drawing/2014/main" id="{6F7F2542-F739-4B8D-B144-464DC8636E40}"/>
              </a:ext>
            </a:extLst>
          </p:cNvPr>
          <p:cNvSpPr/>
          <p:nvPr/>
        </p:nvSpPr>
        <p:spPr>
          <a:xfrm>
            <a:off x="6221507" y="4445620"/>
            <a:ext cx="5629836" cy="2134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i="1" dirty="0">
                <a:solidFill>
                  <a:schemeClr val="bg1"/>
                </a:solidFill>
              </a:rPr>
              <a:t>Proyección del Sistema</a:t>
            </a:r>
          </a:p>
          <a:p>
            <a:r>
              <a:rPr lang="es-ES" sz="1400" dirty="0">
                <a:solidFill>
                  <a:schemeClr val="bg1"/>
                </a:solidFill>
              </a:rPr>
              <a:t>Con la incorporación del techo automatizado y la ampliación de las funciones de la aplicación, el sistema evolucionaría hacia un modelo más robusto de vivero automatizado, capaz de:</a:t>
            </a:r>
          </a:p>
          <a:p>
            <a:pPr>
              <a:buFont typeface="Arial" panose="020B0604020202020204" pitchFamily="34" charset="0"/>
              <a:buChar char="•"/>
            </a:pPr>
            <a:r>
              <a:rPr lang="es-ES" sz="1400" dirty="0">
                <a:solidFill>
                  <a:schemeClr val="bg1"/>
                </a:solidFill>
              </a:rPr>
              <a:t>Controlar temperatura.</a:t>
            </a:r>
          </a:p>
          <a:p>
            <a:pPr>
              <a:buFont typeface="Arial" panose="020B0604020202020204" pitchFamily="34" charset="0"/>
              <a:buChar char="•"/>
            </a:pPr>
            <a:r>
              <a:rPr lang="es-ES" sz="1400" dirty="0">
                <a:solidFill>
                  <a:schemeClr val="bg1"/>
                </a:solidFill>
              </a:rPr>
              <a:t>Regular ventilación de forma proporcional.</a:t>
            </a:r>
          </a:p>
          <a:p>
            <a:pPr>
              <a:buFont typeface="Arial" panose="020B0604020202020204" pitchFamily="34" charset="0"/>
              <a:buChar char="•"/>
            </a:pPr>
            <a:r>
              <a:rPr lang="es-ES" sz="1400" dirty="0">
                <a:solidFill>
                  <a:schemeClr val="bg1"/>
                </a:solidFill>
              </a:rPr>
              <a:t>Proteger ante lluvias.</a:t>
            </a:r>
          </a:p>
          <a:p>
            <a:pPr>
              <a:buFont typeface="Arial" panose="020B0604020202020204" pitchFamily="34" charset="0"/>
              <a:buChar char="•"/>
            </a:pPr>
            <a:r>
              <a:rPr lang="es-ES" sz="1400" dirty="0">
                <a:solidFill>
                  <a:schemeClr val="bg1"/>
                </a:solidFill>
              </a:rPr>
              <a:t>Optimizar exposición solar.</a:t>
            </a:r>
          </a:p>
          <a:p>
            <a:pPr>
              <a:buFont typeface="Arial" panose="020B0604020202020204" pitchFamily="34" charset="0"/>
              <a:buChar char="•"/>
            </a:pPr>
            <a:r>
              <a:rPr lang="es-ES" sz="1400" dirty="0">
                <a:solidFill>
                  <a:schemeClr val="bg1"/>
                </a:solidFill>
              </a:rPr>
              <a:t>Permitir monitoreo y control remoto.</a:t>
            </a:r>
          </a:p>
          <a:p>
            <a:pPr algn="ctr"/>
            <a:endParaRPr lang="es-ES" dirty="0"/>
          </a:p>
        </p:txBody>
      </p:sp>
    </p:spTree>
    <p:extLst>
      <p:ext uri="{BB962C8B-B14F-4D97-AF65-F5344CB8AC3E}">
        <p14:creationId xmlns:p14="http://schemas.microsoft.com/office/powerpoint/2010/main" val="3604968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C469504C-5BA6-4A5B-A176-996B9DB3644F}"/>
              </a:ext>
            </a:extLst>
          </p:cNvPr>
          <p:cNvSpPr/>
          <p:nvPr/>
        </p:nvSpPr>
        <p:spPr>
          <a:xfrm>
            <a:off x="182879" y="238539"/>
            <a:ext cx="3864334" cy="985962"/>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chemeClr val="bg2"/>
                </a:solidFill>
                <a:latin typeface="Bahnschrift SemiBold Condensed" panose="020B0502040204020203" pitchFamily="34" charset="0"/>
              </a:rPr>
              <a:t>Conclusión:</a:t>
            </a:r>
          </a:p>
        </p:txBody>
      </p:sp>
      <p:sp>
        <p:nvSpPr>
          <p:cNvPr id="5" name="CuadroTexto 4">
            <a:extLst>
              <a:ext uri="{FF2B5EF4-FFF2-40B4-BE49-F238E27FC236}">
                <a16:creationId xmlns:a16="http://schemas.microsoft.com/office/drawing/2014/main" id="{E5AD0168-3016-4991-BB75-EBBB8D08FF57}"/>
              </a:ext>
            </a:extLst>
          </p:cNvPr>
          <p:cNvSpPr txBox="1"/>
          <p:nvPr/>
        </p:nvSpPr>
        <p:spPr>
          <a:xfrm>
            <a:off x="546847" y="1515035"/>
            <a:ext cx="11403106" cy="4984377"/>
          </a:xfrm>
          <a:prstGeom prst="rect">
            <a:avLst/>
          </a:prstGeom>
          <a:noFill/>
        </p:spPr>
        <p:txBody>
          <a:bodyPr wrap="square" rtlCol="0">
            <a:spAutoFit/>
          </a:bodyPr>
          <a:lstStyle/>
          <a:p>
            <a:r>
              <a:rPr lang="es-ES" dirty="0"/>
              <a:t>El presente proyecto permitió el diseño e implementación de un sistema automatizado orientado al monitoreo y control básico de las condiciones ambientales de un vivero. A través de la integración de sensores, un microcontrolador de alto rendimiento y una interfaz de visualización local y remota, se logró desarrollar una solución funcional capaz de medir temperatura interna y externa, humedad relativa y presión atmosférica, así como controlar de manera automática el sistema de ventilación en función de la diferencia térmica detectada.</a:t>
            </a:r>
          </a:p>
          <a:p>
            <a:r>
              <a:rPr lang="es-ES" dirty="0"/>
              <a:t>La incorporación de una aplicación móvil permitió ampliar el alcance del sistema, facilitando la supervisión remota de los parámetros ambientales y del estado de los actuadores. Esto representa una mejora significativa respecto al método tradicional de supervisión manual, reduciendo la dependencia de la presencia constante de un operario y optimizando la respuesta ante variaciones climáticas.</a:t>
            </a:r>
          </a:p>
          <a:p>
            <a:r>
              <a:rPr lang="es-ES" dirty="0"/>
              <a:t>Si bien el sistema actual cumple con los objetivos planteados en esta etapa del proyecto, su arquitectura fue concebida con posibilidad de expansión. La futura incorporación de un techo automatizado, el control manual desde la aplicación y la implementación de algoritmos de control más avanzados permitirán evolucionar hacia un sistema de climatización integral más robusto y eficiente.</a:t>
            </a:r>
          </a:p>
          <a:p>
            <a:r>
              <a:rPr lang="es-ES" dirty="0"/>
              <a:t>En conclusión, el proyecto no solo resuelve una problemática real mediante automatización, sino que también sienta las bases para desarrollos posteriores, demostrando la aplicación práctica de conocimientos en electrónica, programación de sistemas embebidos, comunicación inalámbrica y control automático.</a:t>
            </a:r>
          </a:p>
          <a:p>
            <a:endParaRPr lang="es-ES" dirty="0"/>
          </a:p>
        </p:txBody>
      </p:sp>
    </p:spTree>
    <p:extLst>
      <p:ext uri="{BB962C8B-B14F-4D97-AF65-F5344CB8AC3E}">
        <p14:creationId xmlns:p14="http://schemas.microsoft.com/office/powerpoint/2010/main" val="40368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DC72823-A5B7-4D80-BFE0-FF76B389A4E9}"/>
              </a:ext>
            </a:extLst>
          </p:cNvPr>
          <p:cNvSpPr txBox="1"/>
          <p:nvPr/>
        </p:nvSpPr>
        <p:spPr>
          <a:xfrm>
            <a:off x="896471" y="895580"/>
            <a:ext cx="6096000" cy="369332"/>
          </a:xfrm>
          <a:prstGeom prst="rect">
            <a:avLst/>
          </a:prstGeom>
          <a:noFill/>
        </p:spPr>
        <p:txBody>
          <a:bodyPr wrap="square">
            <a:spAutoFit/>
          </a:bodyPr>
          <a:lstStyle/>
          <a:p>
            <a:r>
              <a:rPr lang="es-ES"/>
              <a:t>https://github.com/AlejandroDaniel912/Proyecto01</a:t>
            </a:r>
            <a:endParaRPr lang="es-ES" dirty="0"/>
          </a:p>
        </p:txBody>
      </p:sp>
      <p:sp>
        <p:nvSpPr>
          <p:cNvPr id="6" name="CuadroTexto 5">
            <a:extLst>
              <a:ext uri="{FF2B5EF4-FFF2-40B4-BE49-F238E27FC236}">
                <a16:creationId xmlns:a16="http://schemas.microsoft.com/office/drawing/2014/main" id="{94EA0039-85F6-4E8C-B6E0-D8E54FBB50AD}"/>
              </a:ext>
            </a:extLst>
          </p:cNvPr>
          <p:cNvSpPr txBox="1"/>
          <p:nvPr/>
        </p:nvSpPr>
        <p:spPr>
          <a:xfrm>
            <a:off x="439271" y="403412"/>
            <a:ext cx="9547411" cy="369332"/>
          </a:xfrm>
          <a:prstGeom prst="rect">
            <a:avLst/>
          </a:prstGeom>
          <a:noFill/>
        </p:spPr>
        <p:txBody>
          <a:bodyPr wrap="square" rtlCol="0">
            <a:spAutoFit/>
          </a:bodyPr>
          <a:lstStyle/>
          <a:p>
            <a:r>
              <a:rPr lang="es-ES" dirty="0"/>
              <a:t>Los drivers y </a:t>
            </a:r>
            <a:r>
              <a:rPr lang="es-ES" dirty="0" err="1"/>
              <a:t>datasheet</a:t>
            </a:r>
            <a:r>
              <a:rPr lang="es-ES" dirty="0"/>
              <a:t> empleados para este proyecto están disponibles en el siguiente link:</a:t>
            </a:r>
          </a:p>
        </p:txBody>
      </p:sp>
    </p:spTree>
    <p:extLst>
      <p:ext uri="{BB962C8B-B14F-4D97-AF65-F5344CB8AC3E}">
        <p14:creationId xmlns:p14="http://schemas.microsoft.com/office/powerpoint/2010/main" val="230049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0721BD89-7A99-4771-9C65-8FB0166024B8}"/>
              </a:ext>
            </a:extLst>
          </p:cNvPr>
          <p:cNvSpPr/>
          <p:nvPr/>
        </p:nvSpPr>
        <p:spPr>
          <a:xfrm>
            <a:off x="182879" y="238539"/>
            <a:ext cx="3864334" cy="985962"/>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chemeClr val="bg2"/>
                </a:solidFill>
                <a:latin typeface="Bahnschrift SemiBold Condensed" panose="020B0502040204020203" pitchFamily="34" charset="0"/>
              </a:rPr>
              <a:t>Problemática:</a:t>
            </a:r>
          </a:p>
        </p:txBody>
      </p:sp>
      <p:sp>
        <p:nvSpPr>
          <p:cNvPr id="7" name="CuadroTexto 6">
            <a:extLst>
              <a:ext uri="{FF2B5EF4-FFF2-40B4-BE49-F238E27FC236}">
                <a16:creationId xmlns:a16="http://schemas.microsoft.com/office/drawing/2014/main" id="{94FA8EF3-A0A1-4141-A5E5-5FF2C6D1B600}"/>
              </a:ext>
            </a:extLst>
          </p:cNvPr>
          <p:cNvSpPr txBox="1"/>
          <p:nvPr/>
        </p:nvSpPr>
        <p:spPr>
          <a:xfrm>
            <a:off x="596348" y="1391479"/>
            <a:ext cx="10630894" cy="646331"/>
          </a:xfrm>
          <a:prstGeom prst="rect">
            <a:avLst/>
          </a:prstGeom>
          <a:noFill/>
        </p:spPr>
        <p:txBody>
          <a:bodyPr wrap="square" rtlCol="0">
            <a:spAutoFit/>
          </a:bodyPr>
          <a:lstStyle/>
          <a:p>
            <a:r>
              <a:rPr lang="es-ES" dirty="0"/>
              <a:t>En el ámbito doméstico y productivo, el mantenimiento de plantas depende en gran medida de la intervención manual y de la experiencia del usuario. Esto genera múltiples inconvenientes:</a:t>
            </a:r>
          </a:p>
        </p:txBody>
      </p:sp>
      <p:sp>
        <p:nvSpPr>
          <p:cNvPr id="8" name="Rombo 7">
            <a:extLst>
              <a:ext uri="{FF2B5EF4-FFF2-40B4-BE49-F238E27FC236}">
                <a16:creationId xmlns:a16="http://schemas.microsoft.com/office/drawing/2014/main" id="{AFDD9D46-8FAD-4999-98FA-CEDE2F9F6D6B}"/>
              </a:ext>
            </a:extLst>
          </p:cNvPr>
          <p:cNvSpPr/>
          <p:nvPr/>
        </p:nvSpPr>
        <p:spPr>
          <a:xfrm>
            <a:off x="747423" y="2282024"/>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357E4695-A9FF-4061-A115-3AAEA14D57B5}"/>
              </a:ext>
            </a:extLst>
          </p:cNvPr>
          <p:cNvSpPr txBox="1"/>
          <p:nvPr/>
        </p:nvSpPr>
        <p:spPr>
          <a:xfrm>
            <a:off x="962108" y="2224579"/>
            <a:ext cx="6750657" cy="369332"/>
          </a:xfrm>
          <a:prstGeom prst="rect">
            <a:avLst/>
          </a:prstGeom>
          <a:noFill/>
        </p:spPr>
        <p:txBody>
          <a:bodyPr wrap="square" rtlCol="0">
            <a:spAutoFit/>
          </a:bodyPr>
          <a:lstStyle/>
          <a:p>
            <a:r>
              <a:rPr lang="es-ES" dirty="0"/>
              <a:t>Falta de control sobre variables ambientales (temperatura, humedad).</a:t>
            </a:r>
          </a:p>
        </p:txBody>
      </p:sp>
      <p:sp>
        <p:nvSpPr>
          <p:cNvPr id="10" name="CuadroTexto 9">
            <a:extLst>
              <a:ext uri="{FF2B5EF4-FFF2-40B4-BE49-F238E27FC236}">
                <a16:creationId xmlns:a16="http://schemas.microsoft.com/office/drawing/2014/main" id="{D01E8F3D-F076-4631-9CF8-4F7A96C50AE3}"/>
              </a:ext>
            </a:extLst>
          </p:cNvPr>
          <p:cNvSpPr txBox="1"/>
          <p:nvPr/>
        </p:nvSpPr>
        <p:spPr>
          <a:xfrm>
            <a:off x="962108" y="2779837"/>
            <a:ext cx="3315694" cy="369332"/>
          </a:xfrm>
          <a:prstGeom prst="rect">
            <a:avLst/>
          </a:prstGeom>
          <a:noFill/>
        </p:spPr>
        <p:txBody>
          <a:bodyPr wrap="square" rtlCol="0">
            <a:spAutoFit/>
          </a:bodyPr>
          <a:lstStyle/>
          <a:p>
            <a:r>
              <a:rPr lang="es-ES" dirty="0"/>
              <a:t>Ausencia de monitoreo continuo.</a:t>
            </a:r>
          </a:p>
        </p:txBody>
      </p:sp>
      <p:sp>
        <p:nvSpPr>
          <p:cNvPr id="11" name="CuadroTexto 10">
            <a:extLst>
              <a:ext uri="{FF2B5EF4-FFF2-40B4-BE49-F238E27FC236}">
                <a16:creationId xmlns:a16="http://schemas.microsoft.com/office/drawing/2014/main" id="{A20EA9FA-47A4-420A-AB84-072476979288}"/>
              </a:ext>
            </a:extLst>
          </p:cNvPr>
          <p:cNvSpPr txBox="1"/>
          <p:nvPr/>
        </p:nvSpPr>
        <p:spPr>
          <a:xfrm>
            <a:off x="962108" y="3310437"/>
            <a:ext cx="7021002" cy="369332"/>
          </a:xfrm>
          <a:prstGeom prst="rect">
            <a:avLst/>
          </a:prstGeom>
          <a:noFill/>
        </p:spPr>
        <p:txBody>
          <a:bodyPr wrap="square" rtlCol="0">
            <a:spAutoFit/>
          </a:bodyPr>
          <a:lstStyle/>
          <a:p>
            <a:r>
              <a:rPr lang="es-ES" dirty="0"/>
              <a:t>Pérdida de plantas por descuidos o condiciones climáticas imprevistas.</a:t>
            </a:r>
          </a:p>
        </p:txBody>
      </p:sp>
      <p:sp>
        <p:nvSpPr>
          <p:cNvPr id="12" name="Rombo 11">
            <a:extLst>
              <a:ext uri="{FF2B5EF4-FFF2-40B4-BE49-F238E27FC236}">
                <a16:creationId xmlns:a16="http://schemas.microsoft.com/office/drawing/2014/main" id="{7623CBE3-CCC8-4855-BFED-FFFAE55CB829}"/>
              </a:ext>
            </a:extLst>
          </p:cNvPr>
          <p:cNvSpPr/>
          <p:nvPr/>
        </p:nvSpPr>
        <p:spPr>
          <a:xfrm>
            <a:off x="747421" y="2848140"/>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ombo 12">
            <a:extLst>
              <a:ext uri="{FF2B5EF4-FFF2-40B4-BE49-F238E27FC236}">
                <a16:creationId xmlns:a16="http://schemas.microsoft.com/office/drawing/2014/main" id="{C08970CF-06BB-42BC-8183-879794443FF3}"/>
              </a:ext>
            </a:extLst>
          </p:cNvPr>
          <p:cNvSpPr/>
          <p:nvPr/>
        </p:nvSpPr>
        <p:spPr>
          <a:xfrm>
            <a:off x="747422" y="3367882"/>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E8B43DE6-876F-4AD1-AC10-F2BE8EDA0935}"/>
              </a:ext>
            </a:extLst>
          </p:cNvPr>
          <p:cNvSpPr txBox="1"/>
          <p:nvPr/>
        </p:nvSpPr>
        <p:spPr>
          <a:xfrm>
            <a:off x="596348" y="3931723"/>
            <a:ext cx="4533164" cy="369332"/>
          </a:xfrm>
          <a:prstGeom prst="rect">
            <a:avLst/>
          </a:prstGeom>
          <a:noFill/>
        </p:spPr>
        <p:txBody>
          <a:bodyPr wrap="none" rtlCol="0">
            <a:spAutoFit/>
          </a:bodyPr>
          <a:lstStyle/>
          <a:p>
            <a:r>
              <a:rPr lang="es-ES" dirty="0"/>
              <a:t>Por lo tanto, surge la necesidad de un sistema:</a:t>
            </a:r>
          </a:p>
        </p:txBody>
      </p:sp>
      <p:sp>
        <p:nvSpPr>
          <p:cNvPr id="15" name="CuadroTexto 14">
            <a:extLst>
              <a:ext uri="{FF2B5EF4-FFF2-40B4-BE49-F238E27FC236}">
                <a16:creationId xmlns:a16="http://schemas.microsoft.com/office/drawing/2014/main" id="{4C5BD151-84CB-4205-AC40-A22C89A63910}"/>
              </a:ext>
            </a:extLst>
          </p:cNvPr>
          <p:cNvSpPr txBox="1"/>
          <p:nvPr/>
        </p:nvSpPr>
        <p:spPr>
          <a:xfrm>
            <a:off x="962106" y="4411607"/>
            <a:ext cx="1500539" cy="369332"/>
          </a:xfrm>
          <a:prstGeom prst="rect">
            <a:avLst/>
          </a:prstGeom>
          <a:noFill/>
        </p:spPr>
        <p:txBody>
          <a:bodyPr wrap="none" rtlCol="0">
            <a:spAutoFit/>
          </a:bodyPr>
          <a:lstStyle/>
          <a:p>
            <a:r>
              <a:rPr lang="es-ES" dirty="0"/>
              <a:t>Automatizado</a:t>
            </a:r>
          </a:p>
        </p:txBody>
      </p:sp>
      <p:sp>
        <p:nvSpPr>
          <p:cNvPr id="16" name="CuadroTexto 15">
            <a:extLst>
              <a:ext uri="{FF2B5EF4-FFF2-40B4-BE49-F238E27FC236}">
                <a16:creationId xmlns:a16="http://schemas.microsoft.com/office/drawing/2014/main" id="{F55BEADD-993A-47E0-BACD-E171ABF0DDEF}"/>
              </a:ext>
            </a:extLst>
          </p:cNvPr>
          <p:cNvSpPr txBox="1"/>
          <p:nvPr/>
        </p:nvSpPr>
        <p:spPr>
          <a:xfrm>
            <a:off x="962106" y="4858588"/>
            <a:ext cx="1046761" cy="369332"/>
          </a:xfrm>
          <a:prstGeom prst="rect">
            <a:avLst/>
          </a:prstGeom>
          <a:noFill/>
        </p:spPr>
        <p:txBody>
          <a:bodyPr wrap="none" rtlCol="0">
            <a:spAutoFit/>
          </a:bodyPr>
          <a:lstStyle/>
          <a:p>
            <a:r>
              <a:rPr lang="es-ES" dirty="0"/>
              <a:t>Escalable</a:t>
            </a:r>
          </a:p>
        </p:txBody>
      </p:sp>
      <p:sp>
        <p:nvSpPr>
          <p:cNvPr id="17" name="CuadroTexto 16">
            <a:extLst>
              <a:ext uri="{FF2B5EF4-FFF2-40B4-BE49-F238E27FC236}">
                <a16:creationId xmlns:a16="http://schemas.microsoft.com/office/drawing/2014/main" id="{7F935AEF-4933-46C0-8385-177E59866B6E}"/>
              </a:ext>
            </a:extLst>
          </p:cNvPr>
          <p:cNvSpPr txBox="1"/>
          <p:nvPr/>
        </p:nvSpPr>
        <p:spPr>
          <a:xfrm>
            <a:off x="962105" y="5761035"/>
            <a:ext cx="4253948" cy="369332"/>
          </a:xfrm>
          <a:prstGeom prst="rect">
            <a:avLst/>
          </a:prstGeom>
          <a:noFill/>
        </p:spPr>
        <p:txBody>
          <a:bodyPr wrap="square" rtlCol="0">
            <a:spAutoFit/>
          </a:bodyPr>
          <a:lstStyle/>
          <a:p>
            <a:r>
              <a:rPr lang="es-ES" dirty="0"/>
              <a:t>Adaptable a distintas cantidades de plantas</a:t>
            </a:r>
          </a:p>
        </p:txBody>
      </p:sp>
      <p:sp>
        <p:nvSpPr>
          <p:cNvPr id="18" name="CuadroTexto 17">
            <a:extLst>
              <a:ext uri="{FF2B5EF4-FFF2-40B4-BE49-F238E27FC236}">
                <a16:creationId xmlns:a16="http://schemas.microsoft.com/office/drawing/2014/main" id="{37E7913F-C271-45CA-A151-D568712BE42B}"/>
              </a:ext>
            </a:extLst>
          </p:cNvPr>
          <p:cNvSpPr txBox="1"/>
          <p:nvPr/>
        </p:nvSpPr>
        <p:spPr>
          <a:xfrm>
            <a:off x="974033" y="5309606"/>
            <a:ext cx="2429125" cy="369332"/>
          </a:xfrm>
          <a:prstGeom prst="rect">
            <a:avLst/>
          </a:prstGeom>
          <a:noFill/>
        </p:spPr>
        <p:txBody>
          <a:bodyPr wrap="square" rtlCol="0">
            <a:spAutoFit/>
          </a:bodyPr>
          <a:lstStyle/>
          <a:p>
            <a:r>
              <a:rPr lang="es-ES" dirty="0"/>
              <a:t>Con monitoreo remoto</a:t>
            </a:r>
          </a:p>
        </p:txBody>
      </p:sp>
      <p:sp>
        <p:nvSpPr>
          <p:cNvPr id="19" name="Rombo 18">
            <a:extLst>
              <a:ext uri="{FF2B5EF4-FFF2-40B4-BE49-F238E27FC236}">
                <a16:creationId xmlns:a16="http://schemas.microsoft.com/office/drawing/2014/main" id="{2A4287A8-1155-41E7-92E8-3352BF185D95}"/>
              </a:ext>
            </a:extLst>
          </p:cNvPr>
          <p:cNvSpPr/>
          <p:nvPr/>
        </p:nvSpPr>
        <p:spPr>
          <a:xfrm>
            <a:off x="747421" y="4500327"/>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ombo 19">
            <a:extLst>
              <a:ext uri="{FF2B5EF4-FFF2-40B4-BE49-F238E27FC236}">
                <a16:creationId xmlns:a16="http://schemas.microsoft.com/office/drawing/2014/main" id="{24F047C3-5FF0-49E5-B563-35C5B0C35505}"/>
              </a:ext>
            </a:extLst>
          </p:cNvPr>
          <p:cNvSpPr/>
          <p:nvPr/>
        </p:nvSpPr>
        <p:spPr>
          <a:xfrm>
            <a:off x="747421" y="4931349"/>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ombo 20">
            <a:extLst>
              <a:ext uri="{FF2B5EF4-FFF2-40B4-BE49-F238E27FC236}">
                <a16:creationId xmlns:a16="http://schemas.microsoft.com/office/drawing/2014/main" id="{6EA2E4D7-9465-42CB-A56F-A644EC56BEBA}"/>
              </a:ext>
            </a:extLst>
          </p:cNvPr>
          <p:cNvSpPr/>
          <p:nvPr/>
        </p:nvSpPr>
        <p:spPr>
          <a:xfrm>
            <a:off x="747421" y="5378330"/>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ombo 21">
            <a:extLst>
              <a:ext uri="{FF2B5EF4-FFF2-40B4-BE49-F238E27FC236}">
                <a16:creationId xmlns:a16="http://schemas.microsoft.com/office/drawing/2014/main" id="{24DF99FA-D201-4181-989F-44F6C4FBEA14}"/>
              </a:ext>
            </a:extLst>
          </p:cNvPr>
          <p:cNvSpPr/>
          <p:nvPr/>
        </p:nvSpPr>
        <p:spPr>
          <a:xfrm>
            <a:off x="747420" y="5827415"/>
            <a:ext cx="214685" cy="254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511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a:extLst>
              <a:ext uri="{FF2B5EF4-FFF2-40B4-BE49-F238E27FC236}">
                <a16:creationId xmlns:a16="http://schemas.microsoft.com/office/drawing/2014/main" id="{20D82A87-2B6B-45D4-AA24-FF60A43B18CC}"/>
              </a:ext>
            </a:extLst>
          </p:cNvPr>
          <p:cNvSpPr/>
          <p:nvPr/>
        </p:nvSpPr>
        <p:spPr>
          <a:xfrm>
            <a:off x="182879" y="238539"/>
            <a:ext cx="3864334" cy="985962"/>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chemeClr val="bg2"/>
                </a:solidFill>
                <a:latin typeface="Bahnschrift SemiBold Condensed" panose="020B0502040204020203" pitchFamily="34" charset="0"/>
              </a:rPr>
              <a:t>Diagrama de bloques :</a:t>
            </a:r>
          </a:p>
        </p:txBody>
      </p:sp>
      <p:pic>
        <p:nvPicPr>
          <p:cNvPr id="7" name="Imagen 6">
            <a:extLst>
              <a:ext uri="{FF2B5EF4-FFF2-40B4-BE49-F238E27FC236}">
                <a16:creationId xmlns:a16="http://schemas.microsoft.com/office/drawing/2014/main" id="{938E5E9D-6A39-4B8C-BBCB-460A2574125A}"/>
              </a:ext>
            </a:extLst>
          </p:cNvPr>
          <p:cNvPicPr>
            <a:picLocks noChangeAspect="1"/>
          </p:cNvPicPr>
          <p:nvPr/>
        </p:nvPicPr>
        <p:blipFill rotWithShape="1">
          <a:blip r:embed="rId3">
            <a:extLst>
              <a:ext uri="{28A0092B-C50C-407E-A947-70E740481C1C}">
                <a14:useLocalDpi xmlns:a14="http://schemas.microsoft.com/office/drawing/2010/main" val="0"/>
              </a:ext>
            </a:extLst>
          </a:blip>
          <a:srcRect l="2532" t="3479" r="3791" b="1797"/>
          <a:stretch/>
        </p:blipFill>
        <p:spPr>
          <a:xfrm>
            <a:off x="1957275" y="1319918"/>
            <a:ext cx="8277449" cy="4961612"/>
          </a:xfrm>
          <a:prstGeom prst="rect">
            <a:avLst/>
          </a:prstGeom>
        </p:spPr>
      </p:pic>
    </p:spTree>
    <p:extLst>
      <p:ext uri="{BB962C8B-B14F-4D97-AF65-F5344CB8AC3E}">
        <p14:creationId xmlns:p14="http://schemas.microsoft.com/office/powerpoint/2010/main" val="4193103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3F18B209-9E44-4AF8-AAAF-3E26E15952D5}"/>
              </a:ext>
            </a:extLst>
          </p:cNvPr>
          <p:cNvSpPr/>
          <p:nvPr/>
        </p:nvSpPr>
        <p:spPr>
          <a:xfrm>
            <a:off x="182879" y="238539"/>
            <a:ext cx="3864334" cy="985962"/>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chemeClr val="bg2"/>
                </a:solidFill>
                <a:latin typeface="Bahnschrift SemiBold Condensed" panose="020B0502040204020203" pitchFamily="34" charset="0"/>
              </a:rPr>
              <a:t>Descripción:</a:t>
            </a:r>
          </a:p>
        </p:txBody>
      </p:sp>
      <p:sp>
        <p:nvSpPr>
          <p:cNvPr id="5" name="Rectángulo 4">
            <a:extLst>
              <a:ext uri="{FF2B5EF4-FFF2-40B4-BE49-F238E27FC236}">
                <a16:creationId xmlns:a16="http://schemas.microsoft.com/office/drawing/2014/main" id="{AFAB2EEB-75DE-4E4D-982E-020C997E875C}"/>
              </a:ext>
            </a:extLst>
          </p:cNvPr>
          <p:cNvSpPr/>
          <p:nvPr/>
        </p:nvSpPr>
        <p:spPr>
          <a:xfrm>
            <a:off x="230587" y="1534602"/>
            <a:ext cx="3768918" cy="201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i="1" dirty="0" err="1">
                <a:solidFill>
                  <a:schemeClr val="bg2"/>
                </a:solidFill>
              </a:rPr>
              <a:t>Sensado</a:t>
            </a:r>
            <a:endParaRPr lang="es-ES" sz="1700" b="1" i="1" dirty="0">
              <a:solidFill>
                <a:schemeClr val="bg2"/>
              </a:solidFill>
            </a:endParaRPr>
          </a:p>
          <a:p>
            <a:r>
              <a:rPr lang="es-ES" sz="1400" dirty="0">
                <a:solidFill>
                  <a:schemeClr val="bg2"/>
                </a:solidFill>
              </a:rPr>
              <a:t>Adquisición de variables ambientales del sistema.</a:t>
            </a:r>
          </a:p>
          <a:p>
            <a:pPr>
              <a:buFont typeface="Arial" panose="020B0604020202020204" pitchFamily="34" charset="0"/>
              <a:buChar char="•"/>
            </a:pPr>
            <a:r>
              <a:rPr lang="es-ES" sz="1400" b="1" dirty="0">
                <a:solidFill>
                  <a:schemeClr val="bg2"/>
                </a:solidFill>
              </a:rPr>
              <a:t>DHT11</a:t>
            </a:r>
            <a:br>
              <a:rPr lang="es-ES" sz="1400" dirty="0">
                <a:solidFill>
                  <a:schemeClr val="bg2"/>
                </a:solidFill>
              </a:rPr>
            </a:br>
            <a:r>
              <a:rPr lang="es-ES" sz="1400" dirty="0">
                <a:solidFill>
                  <a:schemeClr val="bg2"/>
                </a:solidFill>
              </a:rPr>
              <a:t>Medición de temperatura y humedad relativa del ambiente interno.</a:t>
            </a:r>
          </a:p>
          <a:p>
            <a:pPr>
              <a:buFont typeface="Arial" panose="020B0604020202020204" pitchFamily="34" charset="0"/>
              <a:buChar char="•"/>
            </a:pPr>
            <a:r>
              <a:rPr lang="es-ES" sz="1400" b="1" dirty="0">
                <a:solidFill>
                  <a:schemeClr val="bg2"/>
                </a:solidFill>
              </a:rPr>
              <a:t>BMP280</a:t>
            </a:r>
            <a:br>
              <a:rPr lang="es-ES" sz="1400" dirty="0">
                <a:solidFill>
                  <a:schemeClr val="bg2"/>
                </a:solidFill>
              </a:rPr>
            </a:br>
            <a:r>
              <a:rPr lang="es-ES" sz="1400" dirty="0">
                <a:solidFill>
                  <a:schemeClr val="bg2"/>
                </a:solidFill>
              </a:rPr>
              <a:t>Medición de presión atmosférica para análisis de condiciones externas.</a:t>
            </a:r>
          </a:p>
          <a:p>
            <a:pPr algn="ctr"/>
            <a:endParaRPr lang="es-ES" dirty="0"/>
          </a:p>
        </p:txBody>
      </p:sp>
      <p:sp>
        <p:nvSpPr>
          <p:cNvPr id="8" name="Rectángulo 7">
            <a:extLst>
              <a:ext uri="{FF2B5EF4-FFF2-40B4-BE49-F238E27FC236}">
                <a16:creationId xmlns:a16="http://schemas.microsoft.com/office/drawing/2014/main" id="{C417C274-26E6-4AEC-A6F8-8323CBFFD670}"/>
              </a:ext>
            </a:extLst>
          </p:cNvPr>
          <p:cNvSpPr/>
          <p:nvPr/>
        </p:nvSpPr>
        <p:spPr>
          <a:xfrm>
            <a:off x="4211541" y="1534602"/>
            <a:ext cx="3768918" cy="201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i="1" dirty="0">
                <a:solidFill>
                  <a:schemeClr val="bg2"/>
                </a:solidFill>
              </a:rPr>
              <a:t>Procesamiento</a:t>
            </a:r>
          </a:p>
          <a:p>
            <a:r>
              <a:rPr lang="es-ES" sz="1400" dirty="0">
                <a:solidFill>
                  <a:schemeClr val="bg2"/>
                </a:solidFill>
              </a:rPr>
              <a:t>Unidad central de control del sistema.</a:t>
            </a:r>
          </a:p>
          <a:p>
            <a:pPr>
              <a:buFont typeface="Arial" panose="020B0604020202020204" pitchFamily="34" charset="0"/>
              <a:buChar char="•"/>
            </a:pPr>
            <a:r>
              <a:rPr lang="es-ES" sz="1400" b="1" dirty="0">
                <a:solidFill>
                  <a:schemeClr val="bg2"/>
                </a:solidFill>
              </a:rPr>
              <a:t>STM32F429ZI</a:t>
            </a:r>
            <a:endParaRPr lang="es-ES" sz="1400" dirty="0">
              <a:solidFill>
                <a:schemeClr val="bg2"/>
              </a:solidFill>
            </a:endParaRPr>
          </a:p>
          <a:p>
            <a:pPr>
              <a:buFont typeface="Arial" panose="020B0604020202020204" pitchFamily="34" charset="0"/>
              <a:buChar char="•"/>
            </a:pPr>
            <a:r>
              <a:rPr lang="es-ES" sz="1400" dirty="0">
                <a:solidFill>
                  <a:schemeClr val="bg2"/>
                </a:solidFill>
              </a:rPr>
              <a:t>Lectura de sensores</a:t>
            </a:r>
          </a:p>
          <a:p>
            <a:pPr>
              <a:buFont typeface="Arial" panose="020B0604020202020204" pitchFamily="34" charset="0"/>
              <a:buChar char="•"/>
            </a:pPr>
            <a:r>
              <a:rPr lang="es-ES" sz="1400" dirty="0">
                <a:solidFill>
                  <a:schemeClr val="bg2"/>
                </a:solidFill>
              </a:rPr>
              <a:t>Evaluación de umbrales</a:t>
            </a:r>
          </a:p>
          <a:p>
            <a:pPr>
              <a:buFont typeface="Arial" panose="020B0604020202020204" pitchFamily="34" charset="0"/>
              <a:buChar char="•"/>
            </a:pPr>
            <a:r>
              <a:rPr lang="es-ES" sz="1400" dirty="0">
                <a:solidFill>
                  <a:schemeClr val="bg2"/>
                </a:solidFill>
              </a:rPr>
              <a:t>Generación de señales PWM</a:t>
            </a:r>
          </a:p>
          <a:p>
            <a:pPr>
              <a:buFont typeface="Arial" panose="020B0604020202020204" pitchFamily="34" charset="0"/>
              <a:buChar char="•"/>
            </a:pPr>
            <a:r>
              <a:rPr lang="es-ES" sz="1400" dirty="0">
                <a:solidFill>
                  <a:schemeClr val="bg2"/>
                </a:solidFill>
              </a:rPr>
              <a:t>Gestión de comunicaciones </a:t>
            </a:r>
          </a:p>
          <a:p>
            <a:pPr algn="ctr"/>
            <a:endParaRPr lang="es-ES" dirty="0"/>
          </a:p>
        </p:txBody>
      </p:sp>
      <p:sp>
        <p:nvSpPr>
          <p:cNvPr id="9" name="Rectángulo 8">
            <a:extLst>
              <a:ext uri="{FF2B5EF4-FFF2-40B4-BE49-F238E27FC236}">
                <a16:creationId xmlns:a16="http://schemas.microsoft.com/office/drawing/2014/main" id="{05711D11-CEE0-4C8B-978C-30E3E554B06E}"/>
              </a:ext>
            </a:extLst>
          </p:cNvPr>
          <p:cNvSpPr/>
          <p:nvPr/>
        </p:nvSpPr>
        <p:spPr>
          <a:xfrm>
            <a:off x="8192495" y="1534602"/>
            <a:ext cx="3768918" cy="201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i="1" dirty="0">
                <a:solidFill>
                  <a:schemeClr val="bg2"/>
                </a:solidFill>
              </a:rPr>
              <a:t>Actuación y Control</a:t>
            </a:r>
          </a:p>
          <a:p>
            <a:r>
              <a:rPr lang="es-ES" sz="1400" dirty="0">
                <a:solidFill>
                  <a:schemeClr val="bg2"/>
                </a:solidFill>
              </a:rPr>
              <a:t>Etapa encargada de modificar las condiciones internas.</a:t>
            </a:r>
          </a:p>
          <a:p>
            <a:pPr>
              <a:buFont typeface="Arial" panose="020B0604020202020204" pitchFamily="34" charset="0"/>
              <a:buChar char="•"/>
            </a:pPr>
            <a:r>
              <a:rPr lang="es-ES" sz="1400" dirty="0">
                <a:solidFill>
                  <a:schemeClr val="bg2"/>
                </a:solidFill>
              </a:rPr>
              <a:t>Driver </a:t>
            </a:r>
            <a:r>
              <a:rPr lang="es-ES" sz="1400" b="1" dirty="0">
                <a:solidFill>
                  <a:schemeClr val="bg2"/>
                </a:solidFill>
              </a:rPr>
              <a:t>L293D</a:t>
            </a:r>
            <a:endParaRPr lang="es-ES" sz="1400" dirty="0">
              <a:solidFill>
                <a:schemeClr val="bg2"/>
              </a:solidFill>
            </a:endParaRPr>
          </a:p>
          <a:p>
            <a:pPr>
              <a:buFont typeface="Arial" panose="020B0604020202020204" pitchFamily="34" charset="0"/>
              <a:buChar char="•"/>
            </a:pPr>
            <a:r>
              <a:rPr lang="es-ES" sz="1400" dirty="0">
                <a:solidFill>
                  <a:schemeClr val="bg2"/>
                </a:solidFill>
              </a:rPr>
              <a:t>Manejo de ventiladores de entrada y salida</a:t>
            </a:r>
          </a:p>
          <a:p>
            <a:pPr>
              <a:buFont typeface="Arial" panose="020B0604020202020204" pitchFamily="34" charset="0"/>
              <a:buChar char="•"/>
            </a:pPr>
            <a:r>
              <a:rPr lang="es-ES" sz="1400" dirty="0">
                <a:solidFill>
                  <a:schemeClr val="bg2"/>
                </a:solidFill>
              </a:rPr>
              <a:t>Control por PWM</a:t>
            </a:r>
          </a:p>
          <a:p>
            <a:pPr>
              <a:buFont typeface="Arial" panose="020B0604020202020204" pitchFamily="34" charset="0"/>
              <a:buChar char="•"/>
            </a:pPr>
            <a:r>
              <a:rPr lang="es-ES" sz="1400" dirty="0">
                <a:solidFill>
                  <a:schemeClr val="bg2"/>
                </a:solidFill>
              </a:rPr>
              <a:t>Escalabilidad mediante reemplazo de etapa de potencia</a:t>
            </a:r>
          </a:p>
          <a:p>
            <a:pPr algn="ctr"/>
            <a:endParaRPr lang="es-ES" dirty="0"/>
          </a:p>
        </p:txBody>
      </p:sp>
      <p:sp>
        <p:nvSpPr>
          <p:cNvPr id="10" name="Rectángulo 9">
            <a:extLst>
              <a:ext uri="{FF2B5EF4-FFF2-40B4-BE49-F238E27FC236}">
                <a16:creationId xmlns:a16="http://schemas.microsoft.com/office/drawing/2014/main" id="{06039677-1985-4C32-9401-0A1AF35687F5}"/>
              </a:ext>
            </a:extLst>
          </p:cNvPr>
          <p:cNvSpPr/>
          <p:nvPr/>
        </p:nvSpPr>
        <p:spPr>
          <a:xfrm>
            <a:off x="2279374" y="3856383"/>
            <a:ext cx="3816626" cy="2011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i="1" dirty="0">
                <a:solidFill>
                  <a:schemeClr val="bg2"/>
                </a:solidFill>
              </a:rPr>
              <a:t>Interfaz Local</a:t>
            </a:r>
          </a:p>
          <a:p>
            <a:r>
              <a:rPr lang="es-ES" sz="1400" dirty="0">
                <a:solidFill>
                  <a:schemeClr val="bg2"/>
                </a:solidFill>
              </a:rPr>
              <a:t>Visualización directa del estado del sistema.</a:t>
            </a:r>
          </a:p>
          <a:p>
            <a:pPr>
              <a:buFont typeface="Arial" panose="020B0604020202020204" pitchFamily="34" charset="0"/>
              <a:buChar char="•"/>
            </a:pPr>
            <a:r>
              <a:rPr lang="es-ES" sz="1400" dirty="0">
                <a:solidFill>
                  <a:schemeClr val="bg2"/>
                </a:solidFill>
              </a:rPr>
              <a:t>LCD 1602A</a:t>
            </a:r>
          </a:p>
          <a:p>
            <a:pPr>
              <a:buFont typeface="Arial" panose="020B0604020202020204" pitchFamily="34" charset="0"/>
              <a:buChar char="•"/>
            </a:pPr>
            <a:r>
              <a:rPr lang="es-ES" sz="1400" dirty="0">
                <a:solidFill>
                  <a:schemeClr val="bg2"/>
                </a:solidFill>
              </a:rPr>
              <a:t>Comunicación I2C</a:t>
            </a:r>
          </a:p>
          <a:p>
            <a:pPr>
              <a:buFont typeface="Arial" panose="020B0604020202020204" pitchFamily="34" charset="0"/>
              <a:buChar char="•"/>
            </a:pPr>
            <a:r>
              <a:rPr lang="es-ES" sz="1400" dirty="0">
                <a:solidFill>
                  <a:schemeClr val="bg2"/>
                </a:solidFill>
              </a:rPr>
              <a:t>Expansión mediante </a:t>
            </a:r>
            <a:r>
              <a:rPr lang="es-ES" sz="1400" b="1" dirty="0">
                <a:solidFill>
                  <a:schemeClr val="bg2"/>
                </a:solidFill>
              </a:rPr>
              <a:t>PCF8574</a:t>
            </a:r>
            <a:endParaRPr lang="es-ES" sz="1400" dirty="0">
              <a:solidFill>
                <a:schemeClr val="bg2"/>
              </a:solidFill>
            </a:endParaRPr>
          </a:p>
          <a:p>
            <a:pPr>
              <a:buFont typeface="Arial" panose="020B0604020202020204" pitchFamily="34" charset="0"/>
              <a:buChar char="•"/>
            </a:pPr>
            <a:r>
              <a:rPr lang="es-ES" sz="1400" dirty="0">
                <a:solidFill>
                  <a:schemeClr val="bg2"/>
                </a:solidFill>
              </a:rPr>
              <a:t>Visualización en tiempo real</a:t>
            </a:r>
          </a:p>
          <a:p>
            <a:pPr algn="ctr"/>
            <a:endParaRPr lang="es-ES" dirty="0"/>
          </a:p>
        </p:txBody>
      </p:sp>
      <p:sp>
        <p:nvSpPr>
          <p:cNvPr id="11" name="Rectángulo 10">
            <a:extLst>
              <a:ext uri="{FF2B5EF4-FFF2-40B4-BE49-F238E27FC236}">
                <a16:creationId xmlns:a16="http://schemas.microsoft.com/office/drawing/2014/main" id="{C9BCF3B8-2BE9-4004-98A6-22577E9BA3E8}"/>
              </a:ext>
            </a:extLst>
          </p:cNvPr>
          <p:cNvSpPr/>
          <p:nvPr/>
        </p:nvSpPr>
        <p:spPr>
          <a:xfrm>
            <a:off x="6308036" y="3856383"/>
            <a:ext cx="3768918" cy="2011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b="1" i="1" dirty="0">
                <a:solidFill>
                  <a:schemeClr val="bg2"/>
                </a:solidFill>
              </a:rPr>
              <a:t>Comunicación Remota</a:t>
            </a:r>
          </a:p>
          <a:p>
            <a:r>
              <a:rPr lang="es-ES" sz="1400" dirty="0">
                <a:solidFill>
                  <a:schemeClr val="bg2"/>
                </a:solidFill>
              </a:rPr>
              <a:t>Supervisión externa del vivero.</a:t>
            </a:r>
          </a:p>
          <a:p>
            <a:pPr>
              <a:buFont typeface="Arial" panose="020B0604020202020204" pitchFamily="34" charset="0"/>
              <a:buChar char="•"/>
            </a:pPr>
            <a:r>
              <a:rPr lang="es-ES" sz="1400" dirty="0">
                <a:solidFill>
                  <a:schemeClr val="bg2"/>
                </a:solidFill>
              </a:rPr>
              <a:t>Módulo Bluetooth </a:t>
            </a:r>
            <a:r>
              <a:rPr lang="es-ES" sz="1400" b="1" dirty="0">
                <a:solidFill>
                  <a:schemeClr val="bg2"/>
                </a:solidFill>
              </a:rPr>
              <a:t>HC-05</a:t>
            </a:r>
            <a:endParaRPr lang="es-ES" sz="1400" dirty="0">
              <a:solidFill>
                <a:schemeClr val="bg2"/>
              </a:solidFill>
            </a:endParaRPr>
          </a:p>
          <a:p>
            <a:pPr>
              <a:buFont typeface="Arial" panose="020B0604020202020204" pitchFamily="34" charset="0"/>
              <a:buChar char="•"/>
            </a:pPr>
            <a:r>
              <a:rPr lang="es-ES" sz="1400" dirty="0">
                <a:solidFill>
                  <a:schemeClr val="bg2"/>
                </a:solidFill>
              </a:rPr>
              <a:t>Comunicación UART</a:t>
            </a:r>
          </a:p>
          <a:p>
            <a:pPr>
              <a:buFont typeface="Arial" panose="020B0604020202020204" pitchFamily="34" charset="0"/>
              <a:buChar char="•"/>
            </a:pPr>
            <a:r>
              <a:rPr lang="es-ES" sz="1400" dirty="0">
                <a:solidFill>
                  <a:schemeClr val="bg2"/>
                </a:solidFill>
              </a:rPr>
              <a:t>Envío de datos en tiempo real</a:t>
            </a:r>
          </a:p>
          <a:p>
            <a:pPr>
              <a:buFont typeface="Arial" panose="020B0604020202020204" pitchFamily="34" charset="0"/>
              <a:buChar char="•"/>
            </a:pPr>
            <a:r>
              <a:rPr lang="es-ES" sz="1400" dirty="0">
                <a:solidFill>
                  <a:schemeClr val="bg2"/>
                </a:solidFill>
              </a:rPr>
              <a:t>Control manual desde smartphone</a:t>
            </a:r>
          </a:p>
          <a:p>
            <a:pPr algn="ctr"/>
            <a:endParaRPr lang="es-ES" dirty="0"/>
          </a:p>
        </p:txBody>
      </p:sp>
    </p:spTree>
    <p:extLst>
      <p:ext uri="{BB962C8B-B14F-4D97-AF65-F5344CB8AC3E}">
        <p14:creationId xmlns:p14="http://schemas.microsoft.com/office/powerpoint/2010/main" val="323447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90185336-485B-4363-B6D4-0612E81C68A6}"/>
              </a:ext>
            </a:extLst>
          </p:cNvPr>
          <p:cNvSpPr/>
          <p:nvPr/>
        </p:nvSpPr>
        <p:spPr>
          <a:xfrm>
            <a:off x="182879" y="238539"/>
            <a:ext cx="3864334" cy="985962"/>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chemeClr val="bg2"/>
                </a:solidFill>
                <a:latin typeface="Bahnschrift SemiBold Condensed" panose="020B0502040204020203" pitchFamily="34" charset="0"/>
              </a:rPr>
              <a:t>Especificaciones:</a:t>
            </a:r>
          </a:p>
        </p:txBody>
      </p:sp>
      <p:pic>
        <p:nvPicPr>
          <p:cNvPr id="6" name="Imagen 5">
            <a:extLst>
              <a:ext uri="{FF2B5EF4-FFF2-40B4-BE49-F238E27FC236}">
                <a16:creationId xmlns:a16="http://schemas.microsoft.com/office/drawing/2014/main" id="{23A2C34E-9238-4BE3-A2D2-CFFB6765F1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4697" b="49394" l="5626" r="43241">
                        <a14:foregroundMark x1="8564" y1="24848" x2="8564" y2="24848"/>
                        <a14:foregroundMark x1="5626" y1="31667" x2="5626" y2="31667"/>
                        <a14:foregroundMark x1="10999" y1="14848" x2="10999" y2="14848"/>
                        <a14:foregroundMark x1="34089" y1="49394" x2="34089" y2="49394"/>
                        <a14:foregroundMark x1="35348" y1="49091" x2="35348" y2="49091"/>
                        <a14:foregroundMark x1="38707" y1="41667" x2="38707" y2="41667"/>
                        <a14:foregroundMark x1="39463" y1="41818" x2="39463" y2="41818"/>
                        <a14:foregroundMark x1="40386" y1="42424" x2="40386" y2="42424"/>
                        <a14:foregroundMark x1="41226" y1="43030" x2="41226" y2="43030"/>
                        <a14:foregroundMark x1="40470" y1="38788" x2="40470" y2="38788"/>
                        <a14:foregroundMark x1="41478" y1="39091" x2="41478" y2="39091"/>
                        <a14:foregroundMark x1="42149" y1="40000" x2="42149" y2="40000"/>
                        <a14:foregroundMark x1="41226" y1="39091" x2="41226" y2="39091"/>
                        <a14:foregroundMark x1="41730" y1="43333" x2="41730" y2="43333"/>
                        <a14:foregroundMark x1="40974" y1="34848" x2="40974" y2="34848"/>
                        <a14:foregroundMark x1="42485" y1="35606" x2="42485" y2="35606"/>
                        <a14:foregroundMark x1="41646" y1="35606" x2="41646" y2="35606"/>
                        <a14:foregroundMark x1="43073" y1="35909" x2="43073" y2="35909"/>
                        <a14:foregroundMark x1="41142" y1="31667" x2="41142" y2="31667"/>
                        <a14:foregroundMark x1="40386" y1="30909" x2="40386" y2="30909"/>
                        <a14:foregroundMark x1="41646" y1="31667" x2="41646" y2="31667"/>
                        <a14:foregroundMark x1="42485" y1="32576" x2="42485" y2="32576"/>
                        <a14:foregroundMark x1="43241" y1="32576" x2="43241" y2="32576"/>
                      </a14:backgroundRemoval>
                    </a14:imgEffect>
                  </a14:imgLayer>
                </a14:imgProps>
              </a:ext>
              <a:ext uri="{28A0092B-C50C-407E-A947-70E740481C1C}">
                <a14:useLocalDpi xmlns:a14="http://schemas.microsoft.com/office/drawing/2010/main" val="0"/>
              </a:ext>
            </a:extLst>
          </a:blip>
          <a:srcRect l="2928" t="10891" r="54954" b="47882"/>
          <a:stretch/>
        </p:blipFill>
        <p:spPr>
          <a:xfrm>
            <a:off x="6451162" y="1363124"/>
            <a:ext cx="4778734" cy="2592125"/>
          </a:xfrm>
          <a:prstGeom prst="rect">
            <a:avLst/>
          </a:prstGeom>
        </p:spPr>
      </p:pic>
      <p:sp>
        <p:nvSpPr>
          <p:cNvPr id="7" name="CuadroTexto 6">
            <a:extLst>
              <a:ext uri="{FF2B5EF4-FFF2-40B4-BE49-F238E27FC236}">
                <a16:creationId xmlns:a16="http://schemas.microsoft.com/office/drawing/2014/main" id="{A9429914-F60E-43D7-A04B-D2621A02F7AA}"/>
              </a:ext>
            </a:extLst>
          </p:cNvPr>
          <p:cNvSpPr txBox="1"/>
          <p:nvPr/>
        </p:nvSpPr>
        <p:spPr>
          <a:xfrm>
            <a:off x="413466" y="1369926"/>
            <a:ext cx="5327374" cy="2446824"/>
          </a:xfrm>
          <a:prstGeom prst="rect">
            <a:avLst/>
          </a:prstGeom>
          <a:noFill/>
        </p:spPr>
        <p:txBody>
          <a:bodyPr wrap="square" rtlCol="0">
            <a:spAutoFit/>
          </a:bodyPr>
          <a:lstStyle/>
          <a:p>
            <a:r>
              <a:rPr lang="es-ES" sz="1700" b="1" dirty="0"/>
              <a:t>HC-05</a:t>
            </a:r>
          </a:p>
          <a:p>
            <a:r>
              <a:rPr lang="es-ES" sz="1700" b="1" dirty="0"/>
              <a:t>Módulo Bluetooth Serial (SPP)</a:t>
            </a:r>
            <a:endParaRPr lang="es-ES" sz="1700" dirty="0"/>
          </a:p>
          <a:p>
            <a:r>
              <a:rPr lang="es-ES" sz="1700" b="1" dirty="0"/>
              <a:t>Estándar:</a:t>
            </a:r>
            <a:r>
              <a:rPr lang="es-ES" sz="1700" dirty="0"/>
              <a:t> Bluetooth 2.0 + EDR</a:t>
            </a:r>
            <a:br>
              <a:rPr lang="es-ES" sz="1700" dirty="0"/>
            </a:br>
            <a:r>
              <a:rPr lang="es-ES" sz="1700" b="1" dirty="0"/>
              <a:t>Frecuencia:</a:t>
            </a:r>
            <a:r>
              <a:rPr lang="es-ES" sz="1700" dirty="0"/>
              <a:t> 2.4 GHz</a:t>
            </a:r>
            <a:br>
              <a:rPr lang="es-ES" sz="1700" dirty="0"/>
            </a:br>
            <a:r>
              <a:rPr lang="es-ES" sz="1700" b="1" dirty="0"/>
              <a:t>Protocolo:</a:t>
            </a:r>
            <a:r>
              <a:rPr lang="es-ES" sz="1700" dirty="0"/>
              <a:t> SPP (Serial Port </a:t>
            </a:r>
            <a:r>
              <a:rPr lang="es-ES" sz="1700" dirty="0" err="1"/>
              <a:t>Profile</a:t>
            </a:r>
            <a:r>
              <a:rPr lang="es-ES" sz="1700" dirty="0"/>
              <a:t>)</a:t>
            </a:r>
            <a:br>
              <a:rPr lang="es-ES" sz="1700" dirty="0"/>
            </a:br>
            <a:r>
              <a:rPr lang="es-ES" sz="1700" b="1" dirty="0"/>
              <a:t>Interfaz con MCU:</a:t>
            </a:r>
            <a:r>
              <a:rPr lang="es-ES" sz="1700" dirty="0"/>
              <a:t> UART (TX/RX)</a:t>
            </a:r>
            <a:br>
              <a:rPr lang="es-ES" sz="1700" dirty="0"/>
            </a:br>
            <a:r>
              <a:rPr lang="es-ES" sz="1700" b="1" dirty="0"/>
              <a:t>Velocidad configurable:</a:t>
            </a:r>
            <a:r>
              <a:rPr lang="es-ES" sz="1700" dirty="0"/>
              <a:t> hasta 3 Mbps (teórica)</a:t>
            </a:r>
            <a:br>
              <a:rPr lang="es-ES" sz="1700" dirty="0"/>
            </a:br>
            <a:r>
              <a:rPr lang="es-ES" sz="1700" b="1" dirty="0"/>
              <a:t>Alimentación del módulo base:</a:t>
            </a:r>
            <a:r>
              <a:rPr lang="es-ES" sz="1700" dirty="0"/>
              <a:t> 3.3 V</a:t>
            </a:r>
            <a:br>
              <a:rPr lang="es-ES" sz="1700" dirty="0"/>
            </a:br>
            <a:r>
              <a:rPr lang="es-ES" sz="1700" b="1" dirty="0"/>
              <a:t>Alcance típico:</a:t>
            </a:r>
            <a:r>
              <a:rPr lang="es-ES" sz="1700" dirty="0"/>
              <a:t> ~10 metros</a:t>
            </a:r>
          </a:p>
        </p:txBody>
      </p:sp>
      <p:pic>
        <p:nvPicPr>
          <p:cNvPr id="9" name="Imagen 8">
            <a:extLst>
              <a:ext uri="{FF2B5EF4-FFF2-40B4-BE49-F238E27FC236}">
                <a16:creationId xmlns:a16="http://schemas.microsoft.com/office/drawing/2014/main" id="{D6EEA595-E29A-4D18-96BC-DF7EE13AFB6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140" b="53226" l="26662" r="72025">
                        <a14:foregroundMark x1="28362" y1="28360" x2="28362" y2="28360"/>
                        <a14:foregroundMark x1="26662" y1="26344" x2="26662" y2="26344"/>
                        <a14:foregroundMark x1="27589" y1="26747" x2="27512" y2="27016"/>
                        <a14:foregroundMark x1="31762" y1="53360" x2="31762" y2="53360"/>
                        <a14:foregroundMark x1="68624" y1="13306" x2="68624" y2="13306"/>
                        <a14:foregroundMark x1="69784" y1="25806" x2="69784" y2="25806"/>
                        <a14:foregroundMark x1="71561" y1="35753" x2="71561" y2="35753"/>
                        <a14:foregroundMark x1="71716" y1="33468" x2="71716" y2="33468"/>
                        <a14:foregroundMark x1="72179" y1="31855" x2="72179" y2="31855"/>
                        <a14:foregroundMark x1="65611" y1="9812" x2="65611" y2="9812"/>
                        <a14:foregroundMark x1="67465" y1="9140" x2="67465" y2="9140"/>
                        <a14:foregroundMark x1="32767" y1="24059" x2="32767" y2="24059"/>
                        <a14:foregroundMark x1="34467" y1="24059" x2="34467" y2="24059"/>
                        <a14:foregroundMark x1="35240" y1="23118" x2="35240" y2="23118"/>
                        <a14:foregroundMark x1="33694" y1="22849" x2="33849" y2="23118"/>
                        <a14:foregroundMark x1="36631" y1="22312" x2="36631" y2="22312"/>
                        <a14:foregroundMark x1="37867" y1="22043" x2="37867" y2="22043"/>
                        <a14:foregroundMark x1="39335" y1="20968" x2="39335" y2="20968"/>
                        <a14:foregroundMark x1="46291" y1="17473" x2="46291" y2="17473"/>
                        <a14:foregroundMark x1="47372" y1="17204" x2="47372" y2="17204"/>
                        <a14:foregroundMark x1="48918" y1="17204" x2="48918" y2="17204"/>
                        <a14:foregroundMark x1="48995" y1="16935" x2="48995" y2="16935"/>
                        <a14:foregroundMark x1="50464" y1="16398" x2="50464" y2="16398"/>
                        <a14:foregroundMark x1="68934" y1="21909" x2="68934" y2="21909"/>
                        <a14:foregroundMark x1="67465" y1="17473" x2="69320" y2="23925"/>
                        <a14:foregroundMark x1="69320" y1="23925" x2="70015" y2="30242"/>
                        <a14:foregroundMark x1="70247" y1="20027" x2="70247" y2="20027"/>
                        <a14:foregroundMark x1="70402" y1="21371" x2="70223" y2="18879"/>
                        <a14:backgroundMark x1="70093" y1="16263" x2="70170" y2="17473"/>
                        <a14:backgroundMark x1="70325" y1="17473" x2="70634" y2="18548"/>
                        <a14:backgroundMark x1="70556" y1="18817" x2="70556" y2="18817"/>
                      </a14:backgroundRemoval>
                    </a14:imgEffect>
                  </a14:imgLayer>
                </a14:imgProps>
              </a:ext>
              <a:ext uri="{28A0092B-C50C-407E-A947-70E740481C1C}">
                <a14:useLocalDpi xmlns:a14="http://schemas.microsoft.com/office/drawing/2010/main" val="0"/>
              </a:ext>
            </a:extLst>
          </a:blip>
          <a:srcRect l="24532" t="5566" r="25271" b="41304"/>
          <a:stretch/>
        </p:blipFill>
        <p:spPr>
          <a:xfrm>
            <a:off x="6686318" y="4100674"/>
            <a:ext cx="4543578" cy="2765066"/>
          </a:xfrm>
          <a:prstGeom prst="rect">
            <a:avLst/>
          </a:prstGeom>
        </p:spPr>
      </p:pic>
      <p:sp>
        <p:nvSpPr>
          <p:cNvPr id="11" name="CuadroTexto 10">
            <a:extLst>
              <a:ext uri="{FF2B5EF4-FFF2-40B4-BE49-F238E27FC236}">
                <a16:creationId xmlns:a16="http://schemas.microsoft.com/office/drawing/2014/main" id="{263155B7-C33C-4960-B23C-7FEA5A456ADF}"/>
              </a:ext>
            </a:extLst>
          </p:cNvPr>
          <p:cNvSpPr txBox="1"/>
          <p:nvPr/>
        </p:nvSpPr>
        <p:spPr>
          <a:xfrm>
            <a:off x="413466" y="4100674"/>
            <a:ext cx="5036557" cy="2723823"/>
          </a:xfrm>
          <a:prstGeom prst="rect">
            <a:avLst/>
          </a:prstGeom>
          <a:noFill/>
        </p:spPr>
        <p:txBody>
          <a:bodyPr wrap="square" rtlCol="0">
            <a:spAutoFit/>
          </a:bodyPr>
          <a:lstStyle/>
          <a:p>
            <a:r>
              <a:rPr lang="es-ES" sz="1700" b="1" dirty="0"/>
              <a:t>LCD 1602A</a:t>
            </a:r>
          </a:p>
          <a:p>
            <a:r>
              <a:rPr lang="es-ES" sz="1700" dirty="0"/>
              <a:t>(16x2 caracteres)</a:t>
            </a:r>
          </a:p>
          <a:p>
            <a:r>
              <a:rPr lang="es-ES" sz="1700" b="1" dirty="0"/>
              <a:t>LCD 1602A</a:t>
            </a:r>
          </a:p>
          <a:p>
            <a:r>
              <a:rPr lang="es-ES" sz="1700" b="1" dirty="0"/>
              <a:t>Tipo:</a:t>
            </a:r>
            <a:r>
              <a:rPr lang="es-ES" sz="1700" dirty="0"/>
              <a:t> </a:t>
            </a:r>
            <a:r>
              <a:rPr lang="es-ES" sz="1700" dirty="0" err="1"/>
              <a:t>Display</a:t>
            </a:r>
            <a:r>
              <a:rPr lang="es-ES" sz="1700" dirty="0"/>
              <a:t> alfanumérico</a:t>
            </a:r>
            <a:br>
              <a:rPr lang="es-ES" sz="1700" dirty="0"/>
            </a:br>
            <a:r>
              <a:rPr lang="es-ES" sz="1700" b="1" dirty="0"/>
              <a:t>Formato:</a:t>
            </a:r>
            <a:r>
              <a:rPr lang="es-ES" sz="1700" dirty="0"/>
              <a:t> 16 columnas × 2 filas</a:t>
            </a:r>
            <a:br>
              <a:rPr lang="es-ES" sz="1700" dirty="0"/>
            </a:br>
            <a:r>
              <a:rPr lang="es-ES" sz="1700" b="1" dirty="0"/>
              <a:t>Controlador típico:</a:t>
            </a:r>
            <a:r>
              <a:rPr lang="es-ES" sz="1700" dirty="0"/>
              <a:t> HD44780 compatible</a:t>
            </a:r>
            <a:br>
              <a:rPr lang="es-ES" sz="1700" dirty="0"/>
            </a:br>
            <a:r>
              <a:rPr lang="es-ES" sz="1700" b="1" dirty="0"/>
              <a:t>Alimentación:</a:t>
            </a:r>
            <a:r>
              <a:rPr lang="es-ES" sz="1700" dirty="0"/>
              <a:t> 5 V</a:t>
            </a:r>
            <a:br>
              <a:rPr lang="es-ES" sz="1700" dirty="0"/>
            </a:br>
            <a:r>
              <a:rPr lang="es-ES" sz="1700" b="1" dirty="0"/>
              <a:t>Modo de comunicación:</a:t>
            </a:r>
            <a:r>
              <a:rPr lang="es-ES" sz="1700" dirty="0"/>
              <a:t> Paralelo (4 u 8 bits)</a:t>
            </a:r>
            <a:br>
              <a:rPr lang="es-ES" sz="1700" dirty="0"/>
            </a:br>
            <a:r>
              <a:rPr lang="es-ES" sz="1700" b="1" dirty="0"/>
              <a:t>Retroiluminación:</a:t>
            </a:r>
            <a:r>
              <a:rPr lang="es-ES" sz="1700" dirty="0"/>
              <a:t> LED</a:t>
            </a:r>
          </a:p>
          <a:p>
            <a:endParaRPr lang="es-ES" dirty="0"/>
          </a:p>
        </p:txBody>
      </p:sp>
    </p:spTree>
    <p:extLst>
      <p:ext uri="{BB962C8B-B14F-4D97-AF65-F5344CB8AC3E}">
        <p14:creationId xmlns:p14="http://schemas.microsoft.com/office/powerpoint/2010/main" val="371745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788A572-9F6F-41B7-A85A-BEDF1831C49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2285" b="85887" l="29521" r="69552">
                        <a14:foregroundMark x1="59119" y1="53226" x2="59119" y2="53226"/>
                        <a14:foregroundMark x1="66306" y1="53091" x2="66306" y2="53091"/>
                        <a14:foregroundMark x1="59351" y1="52285" x2="59351" y2="52285"/>
                        <a14:foregroundMark x1="34080" y1="66263" x2="34080" y2="66263"/>
                        <a14:foregroundMark x1="33385" y1="66398" x2="33385" y2="66398"/>
                        <a14:foregroundMark x1="32689" y1="67339" x2="32689" y2="67339"/>
                        <a14:foregroundMark x1="33153" y1="66935" x2="33153" y2="66935"/>
                        <a14:foregroundMark x1="32226" y1="67339" x2="32226" y2="67339"/>
                        <a14:foregroundMark x1="31298" y1="67608" x2="31298" y2="67608"/>
                        <a14:foregroundMark x1="31839" y1="67608" x2="31839" y2="67608"/>
                        <a14:foregroundMark x1="31685" y1="67473" x2="31685" y2="67473"/>
                        <a14:foregroundMark x1="32380" y1="67204" x2="32380" y2="67204"/>
                        <a14:foregroundMark x1="32767" y1="67070" x2="32767" y2="67070"/>
                        <a14:foregroundMark x1="34776" y1="68683" x2="34776" y2="68683"/>
                        <a14:foregroundMark x1="33230" y1="69758" x2="33230" y2="69758"/>
                        <a14:foregroundMark x1="32535" y1="69758" x2="32535" y2="69758"/>
                        <a14:foregroundMark x1="35008" y1="71102" x2="35008" y2="71102"/>
                        <a14:foregroundMark x1="33539" y1="71909" x2="33539" y2="71909"/>
                        <a14:foregroundMark x1="35549" y1="73790" x2="35549" y2="73790"/>
                        <a14:foregroundMark x1="34235" y1="74194" x2="34235" y2="74194"/>
                        <a14:foregroundMark x1="33849" y1="74597" x2="33849" y2="74597"/>
                        <a14:foregroundMark x1="35317" y1="74059" x2="35317" y2="74059"/>
                        <a14:foregroundMark x1="38949" y1="85753" x2="38949" y2="85753"/>
                        <a14:foregroundMark x1="40726" y1="84274" x2="40726" y2="84274"/>
                        <a14:foregroundMark x1="42427" y1="83602" x2="42427" y2="83602"/>
                        <a14:foregroundMark x1="42349" y1="85215" x2="42349" y2="85215"/>
                        <a14:foregroundMark x1="44127" y1="82796" x2="44127" y2="82796"/>
                        <a14:foregroundMark x1="43972" y1="83871" x2="43972" y2="83871"/>
                        <a14:foregroundMark x1="45827" y1="81720" x2="45827" y2="81720"/>
                        <a14:foregroundMark x1="45440" y1="82930" x2="45440" y2="82930"/>
                        <a14:foregroundMark x1="47372" y1="81855" x2="47372" y2="81855"/>
                        <a14:foregroundMark x1="47450" y1="81989" x2="47450" y2="81989"/>
                        <a14:foregroundMark x1="47450" y1="81855" x2="47450" y2="81855"/>
                        <a14:foregroundMark x1="47372" y1="80242" x2="47372" y2="80242"/>
                        <a14:foregroundMark x1="47372" y1="80914" x2="47372" y2="80914"/>
                        <a14:foregroundMark x1="47295" y1="82930" x2="47295" y2="82930"/>
                        <a14:foregroundMark x1="49150" y1="79704" x2="49150" y2="79704"/>
                        <a14:foregroundMark x1="48841" y1="81855" x2="48841" y2="81855"/>
                        <a14:foregroundMark x1="50850" y1="79570" x2="50850" y2="79570"/>
                        <a14:foregroundMark x1="50696" y1="80376" x2="50696" y2="80376"/>
                        <a14:foregroundMark x1="52550" y1="77419" x2="52550" y2="77419"/>
                        <a14:foregroundMark x1="52241" y1="79839" x2="52241" y2="79839"/>
                        <a14:foregroundMark x1="52318" y1="78629" x2="52318" y2="78629"/>
                        <a14:foregroundMark x1="54019" y1="78226" x2="54019" y2="78226"/>
                        <a14:foregroundMark x1="54019" y1="77285" x2="54019" y2="77285"/>
                        <a14:foregroundMark x1="55873" y1="77419" x2="55873" y2="77419"/>
                        <a14:foregroundMark x1="55719" y1="77419" x2="55719" y2="77419"/>
                        <a14:foregroundMark x1="55796" y1="76747" x2="55796" y2="76747"/>
                        <a14:foregroundMark x1="55951" y1="75941" x2="55951" y2="75941"/>
                        <a14:foregroundMark x1="53941" y1="79032" x2="53941" y2="79032"/>
                        <a14:foregroundMark x1="57264" y1="76882" x2="57264" y2="76882"/>
                        <a14:foregroundMark x1="57187" y1="75538" x2="57187" y2="75538"/>
                        <a14:foregroundMark x1="58810" y1="76478" x2="58810" y2="76478"/>
                        <a14:foregroundMark x1="58810" y1="75806" x2="58810" y2="75806"/>
                        <a14:foregroundMark x1="58810" y1="74731" x2="58810" y2="74731"/>
                        <a14:foregroundMark x1="60355" y1="76210" x2="60355" y2="76210"/>
                        <a14:foregroundMark x1="60355" y1="75134" x2="60355" y2="75134"/>
                        <a14:foregroundMark x1="60355" y1="74866" x2="60355" y2="74866"/>
                        <a14:foregroundMark x1="62287" y1="75000" x2="62287" y2="75000"/>
                        <a14:foregroundMark x1="62287" y1="74194" x2="62287" y2="74194"/>
                        <a14:foregroundMark x1="62287" y1="73387" x2="62287" y2="73387"/>
                        <a14:foregroundMark x1="63756" y1="73522" x2="63756" y2="73522"/>
                        <a14:foregroundMark x1="63756" y1="72849" x2="63756" y2="72849"/>
                        <a14:foregroundMark x1="63988" y1="72043" x2="63988" y2="72043"/>
                        <a14:foregroundMark x1="63601" y1="74462" x2="63601" y2="74462"/>
                        <a14:foregroundMark x1="55487" y1="78495" x2="55487" y2="78495"/>
                        <a14:foregroundMark x1="57110" y1="77419" x2="57110" y2="77419"/>
                        <a14:foregroundMark x1="40804" y1="85349" x2="40804" y2="85349"/>
                        <a14:foregroundMark x1="38949" y1="85887" x2="38949" y2="85887"/>
                        <a14:foregroundMark x1="38872" y1="85215" x2="38872" y2="85215"/>
                        <a14:backgroundMark x1="51777" y1="78763" x2="51777" y2="78763"/>
                        <a14:backgroundMark x1="56260" y1="76344" x2="56260" y2="76344"/>
                        <a14:backgroundMark x1="59583" y1="75000" x2="59583" y2="75000"/>
                        <a14:backgroundMark x1="50077" y1="79167" x2="50077" y2="79167"/>
                      </a14:backgroundRemoval>
                    </a14:imgEffect>
                  </a14:imgLayer>
                </a14:imgProps>
              </a:ext>
              <a:ext uri="{28A0092B-C50C-407E-A947-70E740481C1C}">
                <a14:useLocalDpi xmlns:a14="http://schemas.microsoft.com/office/drawing/2010/main" val="0"/>
              </a:ext>
            </a:extLst>
          </a:blip>
          <a:srcRect l="24532" t="49608" r="25271" b="12695"/>
          <a:stretch/>
        </p:blipFill>
        <p:spPr>
          <a:xfrm>
            <a:off x="6487239" y="467433"/>
            <a:ext cx="5579165" cy="2409076"/>
          </a:xfrm>
          <a:prstGeom prst="rect">
            <a:avLst/>
          </a:prstGeom>
        </p:spPr>
      </p:pic>
      <p:sp>
        <p:nvSpPr>
          <p:cNvPr id="5" name="CuadroTexto 4">
            <a:extLst>
              <a:ext uri="{FF2B5EF4-FFF2-40B4-BE49-F238E27FC236}">
                <a16:creationId xmlns:a16="http://schemas.microsoft.com/office/drawing/2014/main" id="{C6619AC7-E08D-4092-877E-669556444E89}"/>
              </a:ext>
            </a:extLst>
          </p:cNvPr>
          <p:cNvSpPr txBox="1"/>
          <p:nvPr/>
        </p:nvSpPr>
        <p:spPr>
          <a:xfrm>
            <a:off x="419725" y="779489"/>
            <a:ext cx="5464241" cy="2462213"/>
          </a:xfrm>
          <a:prstGeom prst="rect">
            <a:avLst/>
          </a:prstGeom>
          <a:noFill/>
        </p:spPr>
        <p:txBody>
          <a:bodyPr wrap="square" rtlCol="0">
            <a:spAutoFit/>
          </a:bodyPr>
          <a:lstStyle/>
          <a:p>
            <a:r>
              <a:rPr lang="es-ES" sz="1700" b="1" dirty="0"/>
              <a:t>PCF8574</a:t>
            </a:r>
          </a:p>
          <a:p>
            <a:r>
              <a:rPr lang="es-ES" sz="1700" b="1" dirty="0"/>
              <a:t>Expansor de E/S vía I2C</a:t>
            </a:r>
            <a:endParaRPr lang="es-ES" sz="1700" dirty="0"/>
          </a:p>
          <a:p>
            <a:r>
              <a:rPr lang="es-ES" sz="1700" b="1" dirty="0"/>
              <a:t>Fabricante:</a:t>
            </a:r>
            <a:r>
              <a:rPr lang="es-ES" sz="1700" dirty="0"/>
              <a:t> NXP</a:t>
            </a:r>
            <a:br>
              <a:rPr lang="es-ES" sz="1700" dirty="0"/>
            </a:br>
            <a:r>
              <a:rPr lang="es-ES" sz="1700" b="1" dirty="0"/>
              <a:t>Tipo:</a:t>
            </a:r>
            <a:r>
              <a:rPr lang="es-ES" sz="1700" dirty="0"/>
              <a:t> Expansor de 8 bits</a:t>
            </a:r>
            <a:br>
              <a:rPr lang="es-ES" sz="1700" dirty="0"/>
            </a:br>
            <a:r>
              <a:rPr lang="es-ES" sz="1700" b="1" dirty="0"/>
              <a:t>Interfaz:</a:t>
            </a:r>
            <a:r>
              <a:rPr lang="es-ES" sz="1700" dirty="0"/>
              <a:t> I2C</a:t>
            </a:r>
            <a:br>
              <a:rPr lang="es-ES" sz="1700" dirty="0"/>
            </a:br>
            <a:r>
              <a:rPr lang="es-ES" sz="1700" b="1" dirty="0"/>
              <a:t>Tensión de operación:</a:t>
            </a:r>
            <a:r>
              <a:rPr lang="es-ES" sz="1700" dirty="0"/>
              <a:t> 2.5 V – 6 V</a:t>
            </a:r>
            <a:br>
              <a:rPr lang="es-ES" sz="1700" dirty="0"/>
            </a:br>
            <a:r>
              <a:rPr lang="es-ES" sz="1700" b="1" dirty="0"/>
              <a:t>Direcciones configurables:</a:t>
            </a:r>
            <a:r>
              <a:rPr lang="es-ES" sz="1700" dirty="0"/>
              <a:t> hasta 8 dispositivos en el mismo bus</a:t>
            </a:r>
          </a:p>
          <a:p>
            <a:endParaRPr lang="es-ES" dirty="0"/>
          </a:p>
        </p:txBody>
      </p:sp>
      <p:pic>
        <p:nvPicPr>
          <p:cNvPr id="7" name="Imagen 6">
            <a:extLst>
              <a:ext uri="{FF2B5EF4-FFF2-40B4-BE49-F238E27FC236}">
                <a16:creationId xmlns:a16="http://schemas.microsoft.com/office/drawing/2014/main" id="{030CF2B0-029D-46BE-89A7-556D0EB3998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9286" b="78036" l="9618" r="81756">
                        <a14:foregroundMark x1="18168" y1="37500" x2="18168" y2="37500"/>
                        <a14:foregroundMark x1="21756" y1="36250" x2="21756" y2="36250"/>
                        <a14:foregroundMark x1="22595" y1="39643" x2="22595" y2="39643"/>
                        <a14:foregroundMark x1="20458" y1="41964" x2="20458" y2="41964"/>
                        <a14:foregroundMark x1="17023" y1="40000" x2="17023" y2="40000"/>
                        <a14:foregroundMark x1="12901" y1="42143" x2="12901" y2="42143"/>
                        <a14:foregroundMark x1="11450" y1="45179" x2="11450" y2="45179"/>
                        <a14:foregroundMark x1="18779" y1="56429" x2="18779" y2="56429"/>
                        <a14:foregroundMark x1="18931" y1="63036" x2="18931" y2="63036"/>
                        <a14:foregroundMark x1="9618" y1="47500" x2="9618" y2="47500"/>
                        <a14:foregroundMark x1="10458" y1="43393" x2="10458" y2="43393"/>
                        <a14:foregroundMark x1="63053" y1="40000" x2="63053" y2="40000"/>
                        <a14:foregroundMark x1="20076" y1="40000" x2="20076" y2="40000"/>
                        <a14:foregroundMark x1="22214" y1="39643" x2="22214" y2="39643"/>
                        <a14:foregroundMark x1="28092" y1="35893" x2="28092" y2="35893"/>
                        <a14:foregroundMark x1="25954" y1="30536" x2="25954" y2="30536"/>
                        <a14:foregroundMark x1="16947" y1="63214" x2="16947" y2="63214"/>
                      </a14:backgroundRemoval>
                    </a14:imgEffect>
                  </a14:imgLayer>
                </a14:imgProps>
              </a:ext>
              <a:ext uri="{28A0092B-C50C-407E-A947-70E740481C1C}">
                <a14:useLocalDpi xmlns:a14="http://schemas.microsoft.com/office/drawing/2010/main" val="0"/>
              </a:ext>
            </a:extLst>
          </a:blip>
          <a:srcRect l="6824" t="11963" r="65512" b="28933"/>
          <a:stretch/>
        </p:blipFill>
        <p:spPr>
          <a:xfrm>
            <a:off x="6560695" y="3546902"/>
            <a:ext cx="2968787" cy="2711492"/>
          </a:xfrm>
          <a:prstGeom prst="rect">
            <a:avLst/>
          </a:prstGeom>
        </p:spPr>
      </p:pic>
      <p:pic>
        <p:nvPicPr>
          <p:cNvPr id="8" name="Imagen 7">
            <a:extLst>
              <a:ext uri="{FF2B5EF4-FFF2-40B4-BE49-F238E27FC236}">
                <a16:creationId xmlns:a16="http://schemas.microsoft.com/office/drawing/2014/main" id="{94B50298-E124-4716-8334-95853E01322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9286" b="78036" l="9618" r="81756">
                        <a14:foregroundMark x1="18168" y1="37500" x2="18168" y2="37500"/>
                        <a14:foregroundMark x1="21756" y1="36250" x2="21756" y2="36250"/>
                        <a14:foregroundMark x1="22595" y1="39643" x2="22595" y2="39643"/>
                        <a14:foregroundMark x1="20458" y1="41964" x2="20458" y2="41964"/>
                        <a14:foregroundMark x1="17023" y1="40000" x2="17023" y2="40000"/>
                        <a14:foregroundMark x1="12901" y1="42143" x2="12901" y2="42143"/>
                        <a14:foregroundMark x1="11450" y1="45179" x2="11450" y2="45179"/>
                        <a14:foregroundMark x1="18779" y1="56429" x2="18779" y2="56429"/>
                        <a14:foregroundMark x1="18931" y1="63036" x2="18931" y2="63036"/>
                        <a14:foregroundMark x1="9618" y1="47500" x2="9618" y2="47500"/>
                        <a14:foregroundMark x1="10458" y1="43393" x2="10458" y2="43393"/>
                        <a14:foregroundMark x1="63053" y1="40000" x2="63053" y2="40000"/>
                        <a14:foregroundMark x1="20076" y1="40000" x2="20076" y2="40000"/>
                        <a14:foregroundMark x1="22214" y1="39643" x2="22214" y2="39643"/>
                        <a14:foregroundMark x1="28092" y1="35893" x2="28092" y2="35893"/>
                        <a14:foregroundMark x1="25954" y1="30536" x2="25954" y2="30536"/>
                        <a14:foregroundMark x1="16947" y1="63214" x2="16947" y2="63214"/>
                      </a14:backgroundRemoval>
                    </a14:imgEffect>
                  </a14:imgLayer>
                </a14:imgProps>
              </a:ext>
              <a:ext uri="{28A0092B-C50C-407E-A947-70E740481C1C}">
                <a14:useLocalDpi xmlns:a14="http://schemas.microsoft.com/office/drawing/2010/main" val="0"/>
              </a:ext>
            </a:extLst>
          </a:blip>
          <a:srcRect l="52357" t="11963" r="24160" b="28933"/>
          <a:stretch/>
        </p:blipFill>
        <p:spPr>
          <a:xfrm>
            <a:off x="9301702" y="3981491"/>
            <a:ext cx="2520170" cy="2711492"/>
          </a:xfrm>
          <a:prstGeom prst="rect">
            <a:avLst/>
          </a:prstGeom>
        </p:spPr>
      </p:pic>
      <p:sp>
        <p:nvSpPr>
          <p:cNvPr id="9" name="CuadroTexto 8">
            <a:extLst>
              <a:ext uri="{FF2B5EF4-FFF2-40B4-BE49-F238E27FC236}">
                <a16:creationId xmlns:a16="http://schemas.microsoft.com/office/drawing/2014/main" id="{92AF1EA2-9683-45A2-AE19-7EF3ADC36345}"/>
              </a:ext>
            </a:extLst>
          </p:cNvPr>
          <p:cNvSpPr txBox="1"/>
          <p:nvPr/>
        </p:nvSpPr>
        <p:spPr>
          <a:xfrm>
            <a:off x="419725" y="3546902"/>
            <a:ext cx="5613816" cy="2446824"/>
          </a:xfrm>
          <a:prstGeom prst="rect">
            <a:avLst/>
          </a:prstGeom>
          <a:noFill/>
        </p:spPr>
        <p:txBody>
          <a:bodyPr wrap="square" rtlCol="0">
            <a:spAutoFit/>
          </a:bodyPr>
          <a:lstStyle/>
          <a:p>
            <a:r>
              <a:rPr lang="es-ES" sz="1700" b="1" dirty="0"/>
              <a:t>BMP280</a:t>
            </a:r>
          </a:p>
          <a:p>
            <a:r>
              <a:rPr lang="es-ES" sz="1700" b="1" dirty="0"/>
              <a:t>Sensor digital de presión atmosférica</a:t>
            </a:r>
            <a:endParaRPr lang="es-ES" sz="1700" dirty="0"/>
          </a:p>
          <a:p>
            <a:r>
              <a:rPr lang="es-ES" sz="1700" b="1" dirty="0"/>
              <a:t>Tipo:</a:t>
            </a:r>
            <a:r>
              <a:rPr lang="es-ES" sz="1700" dirty="0"/>
              <a:t> Sensor barométrico digital</a:t>
            </a:r>
            <a:br>
              <a:rPr lang="es-ES" sz="1700" dirty="0"/>
            </a:br>
            <a:r>
              <a:rPr lang="es-ES" sz="1700" b="1" dirty="0"/>
              <a:t>Fabricante:</a:t>
            </a:r>
            <a:r>
              <a:rPr lang="es-ES" sz="1700" dirty="0"/>
              <a:t> Bosch </a:t>
            </a:r>
            <a:r>
              <a:rPr lang="es-ES" sz="1700" dirty="0" err="1"/>
              <a:t>Sensortec</a:t>
            </a:r>
            <a:br>
              <a:rPr lang="es-ES" sz="1700" dirty="0"/>
            </a:br>
            <a:r>
              <a:rPr lang="es-ES" sz="1700" b="1" dirty="0"/>
              <a:t>Alimentación:</a:t>
            </a:r>
            <a:r>
              <a:rPr lang="es-ES" sz="1700" dirty="0"/>
              <a:t> 1.71 V – 3.6 V</a:t>
            </a:r>
            <a:br>
              <a:rPr lang="es-ES" sz="1700" dirty="0"/>
            </a:br>
            <a:r>
              <a:rPr lang="es-ES" sz="1700" b="1" dirty="0"/>
              <a:t>Interfaz:</a:t>
            </a:r>
            <a:r>
              <a:rPr lang="es-ES" sz="1700" dirty="0"/>
              <a:t> I2C o SPI</a:t>
            </a:r>
            <a:br>
              <a:rPr lang="es-ES" sz="1700" dirty="0"/>
            </a:br>
            <a:r>
              <a:rPr lang="es-ES" sz="1700" b="1" dirty="0"/>
              <a:t>Rango de presión:</a:t>
            </a:r>
            <a:r>
              <a:rPr lang="es-ES" sz="1700" dirty="0"/>
              <a:t> 300 hPa – 1100 hPa</a:t>
            </a:r>
            <a:br>
              <a:rPr lang="es-ES" sz="1700" dirty="0"/>
            </a:br>
            <a:r>
              <a:rPr lang="es-ES" sz="1700" b="1" dirty="0"/>
              <a:t>Precisión:</a:t>
            </a:r>
            <a:r>
              <a:rPr lang="es-ES" sz="1700" dirty="0"/>
              <a:t> ±1 hPa (aprox.)</a:t>
            </a:r>
            <a:br>
              <a:rPr lang="es-ES" sz="1700" dirty="0"/>
            </a:br>
            <a:r>
              <a:rPr lang="es-ES" sz="1700" b="1" dirty="0"/>
              <a:t>Resolución:</a:t>
            </a:r>
            <a:r>
              <a:rPr lang="es-ES" sz="1700" dirty="0"/>
              <a:t> hasta 0.16 </a:t>
            </a:r>
            <a:r>
              <a:rPr lang="es-ES" sz="1700" dirty="0" err="1"/>
              <a:t>Pa</a:t>
            </a:r>
            <a:endParaRPr lang="es-ES" sz="1700" dirty="0"/>
          </a:p>
        </p:txBody>
      </p:sp>
    </p:spTree>
    <p:extLst>
      <p:ext uri="{BB962C8B-B14F-4D97-AF65-F5344CB8AC3E}">
        <p14:creationId xmlns:p14="http://schemas.microsoft.com/office/powerpoint/2010/main" val="2072762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F704FD7-1B24-4A78-AC69-592FC1E1509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4658" b="97260" l="39343" r="70514">
                        <a14:foregroundMark x1="58972" y1="24658" x2="58972" y2="24658"/>
                        <a14:foregroundMark x1="70514" y1="48402" x2="70514" y2="48402"/>
                        <a14:foregroundMark x1="40691" y1="77626" x2="40691" y2="77626"/>
                        <a14:foregroundMark x1="39343" y1="81507" x2="39343" y2="81507"/>
                        <a14:foregroundMark x1="46420" y1="97260" x2="46420" y2="97260"/>
                        <a14:backgroundMark x1="49368" y1="95890" x2="53159" y2="90411"/>
                        <a14:backgroundMark x1="53159" y1="90411" x2="55181" y2="92466"/>
                        <a14:backgroundMark x1="49874" y1="94292" x2="51222" y2="92694"/>
                        <a14:backgroundMark x1="49200" y1="93836" x2="52991" y2="90868"/>
                        <a14:backgroundMark x1="49789" y1="92694" x2="51643" y2="90183"/>
                        <a14:backgroundMark x1="53159" y1="86986" x2="55939" y2="92466"/>
                        <a14:backgroundMark x1="45577" y1="92694" x2="49621" y2="87671"/>
                        <a14:backgroundMark x1="49621" y1="87671" x2="50548" y2="81507"/>
                        <a14:backgroundMark x1="43639" y1="86758" x2="47683" y2="78995"/>
                        <a14:backgroundMark x1="47683" y1="78995" x2="47936" y2="76027"/>
                        <a14:backgroundMark x1="41955" y1="81963" x2="45156" y2="73973"/>
                        <a14:backgroundMark x1="45156" y1="73973" x2="45577" y2="71918"/>
                      </a14:backgroundRemoval>
                    </a14:imgEffect>
                  </a14:imgLayer>
                </a14:imgProps>
              </a:ext>
              <a:ext uri="{28A0092B-C50C-407E-A947-70E740481C1C}">
                <a14:useLocalDpi xmlns:a14="http://schemas.microsoft.com/office/drawing/2010/main" val="0"/>
              </a:ext>
            </a:extLst>
          </a:blip>
          <a:srcRect l="38188" t="19384" r="27881"/>
          <a:stretch/>
        </p:blipFill>
        <p:spPr>
          <a:xfrm>
            <a:off x="7734455" y="719687"/>
            <a:ext cx="3417639" cy="2426925"/>
          </a:xfrm>
          <a:prstGeom prst="rect">
            <a:avLst/>
          </a:prstGeom>
        </p:spPr>
      </p:pic>
      <p:sp>
        <p:nvSpPr>
          <p:cNvPr id="6" name="CuadroTexto 5">
            <a:extLst>
              <a:ext uri="{FF2B5EF4-FFF2-40B4-BE49-F238E27FC236}">
                <a16:creationId xmlns:a16="http://schemas.microsoft.com/office/drawing/2014/main" id="{7754F9B3-B7C2-4AC3-BB00-83C2C7394253}"/>
              </a:ext>
            </a:extLst>
          </p:cNvPr>
          <p:cNvSpPr txBox="1"/>
          <p:nvPr/>
        </p:nvSpPr>
        <p:spPr>
          <a:xfrm>
            <a:off x="374431" y="168358"/>
            <a:ext cx="7620001" cy="3770263"/>
          </a:xfrm>
          <a:prstGeom prst="rect">
            <a:avLst/>
          </a:prstGeom>
          <a:noFill/>
        </p:spPr>
        <p:txBody>
          <a:bodyPr wrap="square" rtlCol="0">
            <a:spAutoFit/>
          </a:bodyPr>
          <a:lstStyle/>
          <a:p>
            <a:r>
              <a:rPr lang="es-ES" sz="1700" b="1" dirty="0"/>
              <a:t>DHT11</a:t>
            </a:r>
          </a:p>
          <a:p>
            <a:r>
              <a:rPr lang="es-ES" sz="1700" b="1" dirty="0"/>
              <a:t>Sensor digital de temperatura y humedad</a:t>
            </a:r>
            <a:endParaRPr lang="es-ES" sz="1700" dirty="0"/>
          </a:p>
          <a:p>
            <a:r>
              <a:rPr lang="es-ES" sz="1700" b="1" dirty="0"/>
              <a:t>Especificaciones Técnicas</a:t>
            </a:r>
          </a:p>
          <a:p>
            <a:pPr>
              <a:buFont typeface="Arial" panose="020B0604020202020204" pitchFamily="34" charset="0"/>
              <a:buChar char="•"/>
            </a:pPr>
            <a:r>
              <a:rPr lang="es-ES" sz="1700" b="1" dirty="0"/>
              <a:t>Voltaje de operación:</a:t>
            </a:r>
            <a:r>
              <a:rPr lang="es-ES" sz="1700" dirty="0"/>
              <a:t> 3.3 V – 5 V</a:t>
            </a:r>
          </a:p>
          <a:p>
            <a:pPr>
              <a:buFont typeface="Arial" panose="020B0604020202020204" pitchFamily="34" charset="0"/>
              <a:buChar char="•"/>
            </a:pPr>
            <a:r>
              <a:rPr lang="es-ES" sz="1700" b="1" dirty="0"/>
              <a:t>Corriente de operación:</a:t>
            </a:r>
            <a:r>
              <a:rPr lang="es-ES" sz="1700" dirty="0"/>
              <a:t> 0.3 mA (medición) – 2.5 mA (máx.)</a:t>
            </a:r>
          </a:p>
          <a:p>
            <a:pPr>
              <a:buFont typeface="Arial" panose="020B0604020202020204" pitchFamily="34" charset="0"/>
              <a:buChar char="•"/>
            </a:pPr>
            <a:r>
              <a:rPr lang="es-ES" sz="1700" b="1" dirty="0"/>
              <a:t>Rango de temperatura:</a:t>
            </a:r>
            <a:r>
              <a:rPr lang="es-ES" sz="1700" dirty="0"/>
              <a:t> 0 °C a 50 °C</a:t>
            </a:r>
          </a:p>
          <a:p>
            <a:pPr>
              <a:buFont typeface="Arial" panose="020B0604020202020204" pitchFamily="34" charset="0"/>
              <a:buChar char="•"/>
            </a:pPr>
            <a:r>
              <a:rPr lang="es-ES" sz="1700" b="1" dirty="0"/>
              <a:t>Precisión de temperatura:</a:t>
            </a:r>
            <a:r>
              <a:rPr lang="es-ES" sz="1700" dirty="0"/>
              <a:t> ±2 °C</a:t>
            </a:r>
          </a:p>
          <a:p>
            <a:pPr>
              <a:buFont typeface="Arial" panose="020B0604020202020204" pitchFamily="34" charset="0"/>
              <a:buChar char="•"/>
            </a:pPr>
            <a:r>
              <a:rPr lang="es-ES" sz="1700" b="1" dirty="0"/>
              <a:t>Resolución de temperatura:</a:t>
            </a:r>
            <a:r>
              <a:rPr lang="es-ES" sz="1700" dirty="0"/>
              <a:t> 1 °C</a:t>
            </a:r>
          </a:p>
          <a:p>
            <a:pPr>
              <a:buFont typeface="Arial" panose="020B0604020202020204" pitchFamily="34" charset="0"/>
              <a:buChar char="•"/>
            </a:pPr>
            <a:r>
              <a:rPr lang="es-ES" sz="1700" b="1" dirty="0"/>
              <a:t>Rango de humedad:</a:t>
            </a:r>
            <a:r>
              <a:rPr lang="es-ES" sz="1700" dirty="0"/>
              <a:t> 20 % – 90 % RH</a:t>
            </a:r>
          </a:p>
          <a:p>
            <a:pPr>
              <a:buFont typeface="Arial" panose="020B0604020202020204" pitchFamily="34" charset="0"/>
              <a:buChar char="•"/>
            </a:pPr>
            <a:r>
              <a:rPr lang="es-ES" sz="1700" b="1" dirty="0"/>
              <a:t>Precisión de humedad:</a:t>
            </a:r>
            <a:r>
              <a:rPr lang="es-ES" sz="1700" dirty="0"/>
              <a:t> ±5 % RH</a:t>
            </a:r>
          </a:p>
          <a:p>
            <a:pPr>
              <a:buFont typeface="Arial" panose="020B0604020202020204" pitchFamily="34" charset="0"/>
              <a:buChar char="•"/>
            </a:pPr>
            <a:r>
              <a:rPr lang="es-ES" sz="1700" b="1" dirty="0"/>
              <a:t>Resolución de humedad:</a:t>
            </a:r>
            <a:r>
              <a:rPr lang="es-ES" sz="1700" dirty="0"/>
              <a:t> 1 % RH</a:t>
            </a:r>
          </a:p>
          <a:p>
            <a:pPr>
              <a:buFont typeface="Arial" panose="020B0604020202020204" pitchFamily="34" charset="0"/>
              <a:buChar char="•"/>
            </a:pPr>
            <a:r>
              <a:rPr lang="es-ES" sz="1700" b="1" dirty="0"/>
              <a:t>Frecuencia de muestreo:</a:t>
            </a:r>
            <a:r>
              <a:rPr lang="es-ES" sz="1700" dirty="0"/>
              <a:t> 1 Hz (una lectura por segundo)</a:t>
            </a:r>
          </a:p>
          <a:p>
            <a:pPr>
              <a:buFont typeface="Arial" panose="020B0604020202020204" pitchFamily="34" charset="0"/>
              <a:buChar char="•"/>
            </a:pPr>
            <a:r>
              <a:rPr lang="es-ES" sz="1700" b="1" dirty="0"/>
              <a:t>Tipo de salida:</a:t>
            </a:r>
            <a:r>
              <a:rPr lang="es-ES" sz="1700" dirty="0"/>
              <a:t> Digital (protocolo propietario de un solo hilo)</a:t>
            </a:r>
          </a:p>
          <a:p>
            <a:endParaRPr lang="es-ES" dirty="0"/>
          </a:p>
        </p:txBody>
      </p:sp>
      <p:sp>
        <p:nvSpPr>
          <p:cNvPr id="7" name="CuadroTexto 6">
            <a:extLst>
              <a:ext uri="{FF2B5EF4-FFF2-40B4-BE49-F238E27FC236}">
                <a16:creationId xmlns:a16="http://schemas.microsoft.com/office/drawing/2014/main" id="{F0E21235-3F1D-4B9E-B975-C29258D21050}"/>
              </a:ext>
            </a:extLst>
          </p:cNvPr>
          <p:cNvSpPr txBox="1"/>
          <p:nvPr/>
        </p:nvSpPr>
        <p:spPr>
          <a:xfrm>
            <a:off x="374431" y="3746690"/>
            <a:ext cx="6080157" cy="3247043"/>
          </a:xfrm>
          <a:prstGeom prst="rect">
            <a:avLst/>
          </a:prstGeom>
          <a:noFill/>
        </p:spPr>
        <p:txBody>
          <a:bodyPr wrap="square" rtlCol="0">
            <a:spAutoFit/>
          </a:bodyPr>
          <a:lstStyle/>
          <a:p>
            <a:r>
              <a:rPr lang="es-ES" sz="1700" b="1" dirty="0"/>
              <a:t>KY-059</a:t>
            </a:r>
          </a:p>
          <a:p>
            <a:r>
              <a:rPr lang="es-ES" sz="1700" b="1" dirty="0"/>
              <a:t>Sensor de lluvia / detección de agua</a:t>
            </a:r>
            <a:endParaRPr lang="es-ES" sz="1700" dirty="0"/>
          </a:p>
          <a:p>
            <a:r>
              <a:rPr lang="es-ES" sz="1700" b="1" dirty="0"/>
              <a:t>Especificaciones Técnicas</a:t>
            </a:r>
          </a:p>
          <a:p>
            <a:pPr>
              <a:buFont typeface="Arial" panose="020B0604020202020204" pitchFamily="34" charset="0"/>
              <a:buChar char="•"/>
            </a:pPr>
            <a:r>
              <a:rPr lang="es-ES" sz="1700" b="1" dirty="0"/>
              <a:t>Voltaje de operación:</a:t>
            </a:r>
            <a:r>
              <a:rPr lang="es-ES" sz="1700" dirty="0"/>
              <a:t> 3 V – 5 V DC</a:t>
            </a:r>
          </a:p>
          <a:p>
            <a:pPr>
              <a:buFont typeface="Arial" panose="020B0604020202020204" pitchFamily="34" charset="0"/>
              <a:buChar char="•"/>
            </a:pPr>
            <a:r>
              <a:rPr lang="es-ES" sz="1700" b="1" dirty="0"/>
              <a:t>Corriente de operación:</a:t>
            </a:r>
            <a:r>
              <a:rPr lang="es-ES" sz="1700" dirty="0"/>
              <a:t> &lt; 20 mA</a:t>
            </a:r>
          </a:p>
          <a:p>
            <a:pPr>
              <a:buFont typeface="Arial" panose="020B0604020202020204" pitchFamily="34" charset="0"/>
              <a:buChar char="•"/>
            </a:pPr>
            <a:r>
              <a:rPr lang="es-ES" sz="1700" b="1" dirty="0"/>
              <a:t>Tipo de detección:</a:t>
            </a:r>
            <a:r>
              <a:rPr lang="es-ES" sz="1700" dirty="0"/>
              <a:t> Presencia de agua por conductividad</a:t>
            </a:r>
          </a:p>
          <a:p>
            <a:pPr>
              <a:buFont typeface="Arial" panose="020B0604020202020204" pitchFamily="34" charset="0"/>
              <a:buChar char="•"/>
            </a:pPr>
            <a:r>
              <a:rPr lang="es-ES" sz="1700" b="1" dirty="0"/>
              <a:t>Área de detección:</a:t>
            </a:r>
            <a:r>
              <a:rPr lang="es-ES" sz="1700" dirty="0"/>
              <a:t> 40 mm × 16 mm</a:t>
            </a:r>
          </a:p>
          <a:p>
            <a:pPr>
              <a:buFont typeface="Arial" panose="020B0604020202020204" pitchFamily="34" charset="0"/>
              <a:buChar char="•"/>
            </a:pPr>
            <a:r>
              <a:rPr lang="es-ES" sz="1700" b="1" dirty="0"/>
              <a:t>Material de la placa:</a:t>
            </a:r>
            <a:r>
              <a:rPr lang="es-ES" sz="1700" dirty="0"/>
              <a:t> FR4 con recubrimiento conductor</a:t>
            </a:r>
          </a:p>
          <a:p>
            <a:pPr>
              <a:buFont typeface="Arial" panose="020B0604020202020204" pitchFamily="34" charset="0"/>
              <a:buChar char="•"/>
            </a:pPr>
            <a:r>
              <a:rPr lang="es-ES" sz="1700" b="1" dirty="0"/>
              <a:t>Temperatura de trabajo:</a:t>
            </a:r>
            <a:r>
              <a:rPr lang="es-ES" sz="1700" dirty="0"/>
              <a:t> 10 °C – 30 °C</a:t>
            </a:r>
          </a:p>
          <a:p>
            <a:pPr>
              <a:buFont typeface="Arial" panose="020B0604020202020204" pitchFamily="34" charset="0"/>
              <a:buChar char="•"/>
            </a:pPr>
            <a:r>
              <a:rPr lang="es-ES" sz="1700" b="1" dirty="0"/>
              <a:t>Humedad de trabajo:</a:t>
            </a:r>
            <a:r>
              <a:rPr lang="es-ES" sz="1700" dirty="0"/>
              <a:t> 10 % – 90 % RH (sin condensación)</a:t>
            </a:r>
          </a:p>
          <a:p>
            <a:pPr>
              <a:buFont typeface="Arial" panose="020B0604020202020204" pitchFamily="34" charset="0"/>
              <a:buChar char="•"/>
            </a:pPr>
            <a:r>
              <a:rPr lang="es-ES" sz="1700" b="1" dirty="0"/>
              <a:t>Dimensiones aproximadas:</a:t>
            </a:r>
            <a:r>
              <a:rPr lang="es-ES" sz="1700" dirty="0"/>
              <a:t> 65 mm × 20 mm × 8 mm</a:t>
            </a:r>
          </a:p>
          <a:p>
            <a:endParaRPr lang="es-ES" dirty="0"/>
          </a:p>
        </p:txBody>
      </p:sp>
      <p:pic>
        <p:nvPicPr>
          <p:cNvPr id="9" name="Imagen 8">
            <a:extLst>
              <a:ext uri="{FF2B5EF4-FFF2-40B4-BE49-F238E27FC236}">
                <a16:creationId xmlns:a16="http://schemas.microsoft.com/office/drawing/2014/main" id="{5BBD2C41-C89F-4A78-81DC-EE45D337028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4091" b="89091" l="7353" r="48839">
                        <a14:foregroundMark x1="9520" y1="40455" x2="9520" y2="40455"/>
                        <a14:foregroundMark x1="15867" y1="24318" x2="15867" y2="24318"/>
                        <a14:foregroundMark x1="7972" y1="41364" x2="7972" y2="41364"/>
                        <a14:foregroundMark x1="38854" y1="81364" x2="38854" y2="81364"/>
                        <a14:foregroundMark x1="40402" y1="88409" x2="40402" y2="88409"/>
                        <a14:foregroundMark x1="47291" y1="66136" x2="47291" y2="66136"/>
                        <a14:foregroundMark x1="29876" y1="74773" x2="29876" y2="74773"/>
                        <a14:foregroundMark x1="30650" y1="75909" x2="30650" y2="75909"/>
                        <a14:foregroundMark x1="29257" y1="74773" x2="29257" y2="74773"/>
                        <a14:foregroundMark x1="28638" y1="73864" x2="28638" y2="73864"/>
                        <a14:foregroundMark x1="27632" y1="72273" x2="27632" y2="72273"/>
                        <a14:foregroundMark x1="26858" y1="70682" x2="26858" y2="70682"/>
                        <a14:foregroundMark x1="26393" y1="70227" x2="26393" y2="70227"/>
                        <a14:foregroundMark x1="25464" y1="68864" x2="25464" y2="68864"/>
                        <a14:foregroundMark x1="24303" y1="67273" x2="24303" y2="67273"/>
                        <a14:foregroundMark x1="22910" y1="64773" x2="22910" y2="64773"/>
                        <a14:foregroundMark x1="21672" y1="62500" x2="21672" y2="62500"/>
                        <a14:foregroundMark x1="22214" y1="64318" x2="22214" y2="64318"/>
                        <a14:foregroundMark x1="20124" y1="60455" x2="20124" y2="60455"/>
                        <a14:foregroundMark x1="20975" y1="62273" x2="20975" y2="62273"/>
                        <a14:foregroundMark x1="19427" y1="59773" x2="19427" y2="59773"/>
                        <a14:foregroundMark x1="18576" y1="57955" x2="18576" y2="57955"/>
                        <a14:foregroundMark x1="18576" y1="59545" x2="18576" y2="59545"/>
                        <a14:foregroundMark x1="17879" y1="57955" x2="17879" y2="57955"/>
                        <a14:foregroundMark x1="17105" y1="57273" x2="17105" y2="57273"/>
                        <a14:foregroundMark x1="15480" y1="54773" x2="15480" y2="54773"/>
                        <a14:foregroundMark x1="14628" y1="53636" x2="14628" y2="53636"/>
                        <a14:foregroundMark x1="13545" y1="52045" x2="13545" y2="52045"/>
                        <a14:foregroundMark x1="12539" y1="50227" x2="12539" y2="50227"/>
                        <a14:foregroundMark x1="11533" y1="49318" x2="11533" y2="49318"/>
                        <a14:foregroundMark x1="10217" y1="47045" x2="10217" y2="47045"/>
                        <a14:foregroundMark x1="9520" y1="45682" x2="9520" y2="45682"/>
                        <a14:foregroundMark x1="8824" y1="45000" x2="8824" y2="45000"/>
                        <a14:foregroundMark x1="8050" y1="43409" x2="8050" y2="43409"/>
                        <a14:foregroundMark x1="7430" y1="42500" x2="7430" y2="42500"/>
                        <a14:foregroundMark x1="37074" y1="83636" x2="37074" y2="83636"/>
                        <a14:foregroundMark x1="37926" y1="85000" x2="37926" y2="85000"/>
                        <a14:foregroundMark x1="37461" y1="85227" x2="37461" y2="85227"/>
                        <a14:foregroundMark x1="37229" y1="84091" x2="37229" y2="84091"/>
                        <a14:foregroundMark x1="37848" y1="85909" x2="37848" y2="85909"/>
                        <a14:foregroundMark x1="37616" y1="86136" x2="37616" y2="86136"/>
                        <a14:foregroundMark x1="38003" y1="86591" x2="38003" y2="86591"/>
                        <a14:foregroundMark x1="38700" y1="87727" x2="38700" y2="87727"/>
                        <a14:foregroundMark x1="38235" y1="87273" x2="38235" y2="87273"/>
                        <a14:foregroundMark x1="38932" y1="88409" x2="38932" y2="88409"/>
                        <a14:foregroundMark x1="39628" y1="89091" x2="39628" y2="89091"/>
                        <a14:foregroundMark x1="39861" y1="89545" x2="39861" y2="89545"/>
                        <a14:foregroundMark x1="39087" y1="88864" x2="39087" y2="88864"/>
                        <a14:foregroundMark x1="40170" y1="89318" x2="40170" y2="89318"/>
                        <a14:foregroundMark x1="44659" y1="75909" x2="44659" y2="75909"/>
                        <a14:foregroundMark x1="46207" y1="79318" x2="46207" y2="79318"/>
                        <a14:foregroundMark x1="45511" y1="78409" x2="45511" y2="78409"/>
                        <a14:foregroundMark x1="44969" y1="76818" x2="44969" y2="76818"/>
                        <a14:foregroundMark x1="46672" y1="80227" x2="46672" y2="80227"/>
                        <a14:foregroundMark x1="46827" y1="70227" x2="46827" y2="70227"/>
                        <a14:foregroundMark x1="47368" y1="71136" x2="47368" y2="71136"/>
                        <a14:foregroundMark x1="47988" y1="71818" x2="47988" y2="71818"/>
                        <a14:foregroundMark x1="48839" y1="73409" x2="48839" y2="73409"/>
                        <a14:foregroundMark x1="46285" y1="74545" x2="46285" y2="74545"/>
                        <a14:foregroundMark x1="47059" y1="75909" x2="47059" y2="75909"/>
                        <a14:foregroundMark x1="47601" y1="76591" x2="47601" y2="76591"/>
                        <a14:foregroundMark x1="47833" y1="76818" x2="47833" y2="76818"/>
                        <a14:foregroundMark x1="47446" y1="72045" x2="47446" y2="72045"/>
                        <a14:foregroundMark x1="48375" y1="72727" x2="48375" y2="72727"/>
                        <a14:backgroundMark x1="46207" y1="77045" x2="46207" y2="77045"/>
                        <a14:backgroundMark x1="45666" y1="75909" x2="45666" y2="75909"/>
                        <a14:backgroundMark x1="45356" y1="75455" x2="45356" y2="75455"/>
                      </a14:backgroundRemoval>
                    </a14:imgEffect>
                  </a14:imgLayer>
                </a14:imgProps>
              </a:ext>
              <a:ext uri="{28A0092B-C50C-407E-A947-70E740481C1C}">
                <a14:useLocalDpi xmlns:a14="http://schemas.microsoft.com/office/drawing/2010/main" val="0"/>
              </a:ext>
            </a:extLst>
          </a:blip>
          <a:srcRect l="6838" t="18342" r="50000" b="9949"/>
          <a:stretch/>
        </p:blipFill>
        <p:spPr>
          <a:xfrm>
            <a:off x="8240651" y="4096871"/>
            <a:ext cx="3576918" cy="2328313"/>
          </a:xfrm>
          <a:prstGeom prst="rect">
            <a:avLst/>
          </a:prstGeom>
        </p:spPr>
      </p:pic>
    </p:spTree>
    <p:extLst>
      <p:ext uri="{BB962C8B-B14F-4D97-AF65-F5344CB8AC3E}">
        <p14:creationId xmlns:p14="http://schemas.microsoft.com/office/powerpoint/2010/main" val="152212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6A87AEB-0D39-4E25-9E15-6638CEB2552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4260" b="79890" l="3597" r="34715">
                        <a14:foregroundMark x1="27131" y1="14808" x2="27131" y2="14808"/>
                        <a14:foregroundMark x1="33307" y1="26143" x2="33307" y2="26143"/>
                        <a14:foregroundMark x1="34715" y1="31444" x2="34715" y2="31444"/>
                        <a14:foregroundMark x1="14073" y1="79890" x2="14073" y2="79890"/>
                      </a14:backgroundRemoval>
                    </a14:imgEffect>
                  </a14:imgLayer>
                </a14:imgProps>
              </a:ext>
              <a:ext uri="{28A0092B-C50C-407E-A947-70E740481C1C}">
                <a14:useLocalDpi xmlns:a14="http://schemas.microsoft.com/office/drawing/2010/main" val="0"/>
              </a:ext>
            </a:extLst>
          </a:blip>
          <a:srcRect t="8360" r="63985" b="14258"/>
          <a:stretch/>
        </p:blipFill>
        <p:spPr>
          <a:xfrm>
            <a:off x="7656392" y="64903"/>
            <a:ext cx="3307443" cy="2735057"/>
          </a:xfrm>
          <a:prstGeom prst="rect">
            <a:avLst/>
          </a:prstGeom>
        </p:spPr>
      </p:pic>
      <p:sp>
        <p:nvSpPr>
          <p:cNvPr id="6" name="CuadroTexto 5">
            <a:extLst>
              <a:ext uri="{FF2B5EF4-FFF2-40B4-BE49-F238E27FC236}">
                <a16:creationId xmlns:a16="http://schemas.microsoft.com/office/drawing/2014/main" id="{4EDEDA0F-22D9-421B-8974-380F64B4C20B}"/>
              </a:ext>
            </a:extLst>
          </p:cNvPr>
          <p:cNvSpPr txBox="1"/>
          <p:nvPr/>
        </p:nvSpPr>
        <p:spPr>
          <a:xfrm>
            <a:off x="455068" y="459077"/>
            <a:ext cx="4954249" cy="2446824"/>
          </a:xfrm>
          <a:prstGeom prst="rect">
            <a:avLst/>
          </a:prstGeom>
          <a:noFill/>
        </p:spPr>
        <p:txBody>
          <a:bodyPr wrap="square" rtlCol="0">
            <a:spAutoFit/>
          </a:bodyPr>
          <a:lstStyle/>
          <a:p>
            <a:r>
              <a:rPr lang="es-ES" sz="1700" b="1" dirty="0"/>
              <a:t>L293D</a:t>
            </a:r>
          </a:p>
          <a:p>
            <a:endParaRPr lang="es-ES" sz="1700" b="1" dirty="0"/>
          </a:p>
          <a:p>
            <a:r>
              <a:rPr lang="es-ES" sz="1700" b="1" dirty="0"/>
              <a:t>Tipo:</a:t>
            </a:r>
            <a:r>
              <a:rPr lang="es-ES" sz="1700" dirty="0"/>
              <a:t> Controlador de potencia para motores DC</a:t>
            </a:r>
            <a:br>
              <a:rPr lang="es-ES" sz="1700" dirty="0"/>
            </a:br>
            <a:r>
              <a:rPr lang="es-ES" sz="1700" b="1" dirty="0"/>
              <a:t>Encapsulado:</a:t>
            </a:r>
            <a:r>
              <a:rPr lang="es-ES" sz="1700" dirty="0"/>
              <a:t> DIP-16</a:t>
            </a:r>
            <a:br>
              <a:rPr lang="es-ES" sz="1700" dirty="0"/>
            </a:br>
            <a:r>
              <a:rPr lang="es-ES" sz="1700" b="1" dirty="0"/>
              <a:t>Tensión lógica (</a:t>
            </a:r>
            <a:r>
              <a:rPr lang="es-ES" sz="1700" b="1" dirty="0" err="1"/>
              <a:t>Vss</a:t>
            </a:r>
            <a:r>
              <a:rPr lang="es-ES" sz="1700" b="1" dirty="0"/>
              <a:t>):</a:t>
            </a:r>
            <a:r>
              <a:rPr lang="es-ES" sz="1700" dirty="0"/>
              <a:t> 4.5 V – 7 V</a:t>
            </a:r>
            <a:br>
              <a:rPr lang="es-ES" sz="1700" dirty="0"/>
            </a:br>
            <a:r>
              <a:rPr lang="es-ES" sz="1700" b="1" dirty="0"/>
              <a:t>Tensión motores (Vs):</a:t>
            </a:r>
            <a:r>
              <a:rPr lang="es-ES" sz="1700" dirty="0"/>
              <a:t> hasta 36 V</a:t>
            </a:r>
            <a:br>
              <a:rPr lang="es-ES" sz="1700" dirty="0"/>
            </a:br>
            <a:r>
              <a:rPr lang="es-ES" sz="1700" b="1" dirty="0"/>
              <a:t>Corriente por canal:</a:t>
            </a:r>
            <a:r>
              <a:rPr lang="es-ES" sz="1700" dirty="0"/>
              <a:t> 600 mA (pico 1.2 A)</a:t>
            </a:r>
            <a:br>
              <a:rPr lang="es-ES" sz="1700" dirty="0"/>
            </a:br>
            <a:r>
              <a:rPr lang="es-ES" sz="1700" b="1" dirty="0"/>
              <a:t>Canales:</a:t>
            </a:r>
            <a:r>
              <a:rPr lang="es-ES" sz="1700" dirty="0"/>
              <a:t> 2 puentes H (4 medios puentes)</a:t>
            </a:r>
            <a:br>
              <a:rPr lang="es-ES" sz="1700" dirty="0"/>
            </a:br>
            <a:r>
              <a:rPr lang="es-ES" sz="1700" b="1" dirty="0"/>
              <a:t>Protección interna:</a:t>
            </a:r>
            <a:r>
              <a:rPr lang="es-ES" sz="1700" dirty="0"/>
              <a:t> diodos contra contra-EMF</a:t>
            </a:r>
          </a:p>
        </p:txBody>
      </p:sp>
      <p:sp>
        <p:nvSpPr>
          <p:cNvPr id="2" name="CuadroTexto 1">
            <a:extLst>
              <a:ext uri="{FF2B5EF4-FFF2-40B4-BE49-F238E27FC236}">
                <a16:creationId xmlns:a16="http://schemas.microsoft.com/office/drawing/2014/main" id="{6C91EB31-FE53-4402-B12E-68C83EB230ED}"/>
              </a:ext>
            </a:extLst>
          </p:cNvPr>
          <p:cNvSpPr txBox="1"/>
          <p:nvPr/>
        </p:nvSpPr>
        <p:spPr>
          <a:xfrm>
            <a:off x="455068" y="3801036"/>
            <a:ext cx="4748649" cy="2462213"/>
          </a:xfrm>
          <a:prstGeom prst="rect">
            <a:avLst/>
          </a:prstGeom>
          <a:noFill/>
        </p:spPr>
        <p:txBody>
          <a:bodyPr wrap="square" rtlCol="0">
            <a:spAutoFit/>
          </a:bodyPr>
          <a:lstStyle/>
          <a:p>
            <a:r>
              <a:rPr lang="es-ES" sz="1700" b="1" dirty="0"/>
              <a:t>STM32F429ZI</a:t>
            </a:r>
          </a:p>
          <a:p>
            <a:r>
              <a:rPr lang="es-ES" sz="1700" b="1" dirty="0"/>
              <a:t>Microcontrolador de alto rendimiento</a:t>
            </a:r>
            <a:endParaRPr lang="es-ES" sz="1700" dirty="0"/>
          </a:p>
          <a:p>
            <a:r>
              <a:rPr lang="es-ES" sz="1700" b="1" dirty="0"/>
              <a:t>Fabricante:</a:t>
            </a:r>
            <a:r>
              <a:rPr lang="es-ES" sz="1700" dirty="0"/>
              <a:t> </a:t>
            </a:r>
            <a:r>
              <a:rPr lang="es-ES" sz="1700" dirty="0" err="1"/>
              <a:t>STMicroelectronics</a:t>
            </a:r>
            <a:br>
              <a:rPr lang="es-ES" sz="1700" dirty="0"/>
            </a:br>
            <a:r>
              <a:rPr lang="es-ES" sz="1700" b="1" dirty="0"/>
              <a:t>Núcleo:</a:t>
            </a:r>
            <a:r>
              <a:rPr lang="es-ES" sz="1700" dirty="0"/>
              <a:t> ARM Cortex-M4 con FPU</a:t>
            </a:r>
            <a:br>
              <a:rPr lang="es-ES" sz="1700" dirty="0"/>
            </a:br>
            <a:r>
              <a:rPr lang="es-ES" sz="1700" b="1" dirty="0"/>
              <a:t>Frecuencia máxima:</a:t>
            </a:r>
            <a:r>
              <a:rPr lang="es-ES" sz="1700" dirty="0"/>
              <a:t> 180 MHz</a:t>
            </a:r>
            <a:br>
              <a:rPr lang="es-ES" sz="1700" dirty="0"/>
            </a:br>
            <a:r>
              <a:rPr lang="es-ES" sz="1700" b="1" dirty="0"/>
              <a:t>Memoria Flash:</a:t>
            </a:r>
            <a:r>
              <a:rPr lang="es-ES" sz="1700" dirty="0"/>
              <a:t> 2 MB</a:t>
            </a:r>
            <a:br>
              <a:rPr lang="es-ES" sz="1700" dirty="0"/>
            </a:br>
            <a:r>
              <a:rPr lang="es-ES" sz="1700" b="1" dirty="0"/>
              <a:t>SRAM:</a:t>
            </a:r>
            <a:r>
              <a:rPr lang="es-ES" sz="1700" dirty="0"/>
              <a:t> 256 KB</a:t>
            </a:r>
            <a:br>
              <a:rPr lang="es-ES" sz="1700" dirty="0"/>
            </a:br>
            <a:r>
              <a:rPr lang="es-ES" sz="1700" b="1" dirty="0"/>
              <a:t>Arquitectura:</a:t>
            </a:r>
            <a:r>
              <a:rPr lang="es-ES" sz="1700" dirty="0"/>
              <a:t> 32 bits</a:t>
            </a:r>
          </a:p>
          <a:p>
            <a:endParaRPr lang="es-ES" dirty="0"/>
          </a:p>
        </p:txBody>
      </p:sp>
      <p:pic>
        <p:nvPicPr>
          <p:cNvPr id="4" name="Imagen 3">
            <a:extLst>
              <a:ext uri="{FF2B5EF4-FFF2-40B4-BE49-F238E27FC236}">
                <a16:creationId xmlns:a16="http://schemas.microsoft.com/office/drawing/2014/main" id="{4CFDCE90-EBCE-4167-8552-FB679B0FC25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9000" r="91200">
                        <a14:foregroundMark x1="91300" y1="34600" x2="91300" y2="34600"/>
                        <a14:foregroundMark x1="9000" y1="60400" x2="9000" y2="60400"/>
                      </a14:backgroundRemoval>
                    </a14:imgEffect>
                  </a14:imgLayer>
                </a14:imgProps>
              </a:ext>
              <a:ext uri="{28A0092B-C50C-407E-A947-70E740481C1C}">
                <a14:useLocalDpi xmlns:a14="http://schemas.microsoft.com/office/drawing/2010/main" val="0"/>
              </a:ext>
            </a:extLst>
          </a:blip>
          <a:srcRect l="6079" t="12644" r="6209" b="13221"/>
          <a:stretch/>
        </p:blipFill>
        <p:spPr>
          <a:xfrm>
            <a:off x="7016425" y="3456697"/>
            <a:ext cx="3947410" cy="3336400"/>
          </a:xfrm>
          <a:prstGeom prst="rect">
            <a:avLst/>
          </a:prstGeom>
        </p:spPr>
      </p:pic>
    </p:spTree>
    <p:extLst>
      <p:ext uri="{BB962C8B-B14F-4D97-AF65-F5344CB8AC3E}">
        <p14:creationId xmlns:p14="http://schemas.microsoft.com/office/powerpoint/2010/main" val="113155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578D16F4-A563-43FD-8903-A3C4F4C4E4A1}"/>
              </a:ext>
            </a:extLst>
          </p:cNvPr>
          <p:cNvSpPr/>
          <p:nvPr/>
        </p:nvSpPr>
        <p:spPr>
          <a:xfrm>
            <a:off x="182879" y="238539"/>
            <a:ext cx="3864334" cy="985962"/>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chemeClr val="bg2"/>
                </a:solidFill>
                <a:latin typeface="Bahnschrift SemiBold Condensed" panose="020B0502040204020203" pitchFamily="34" charset="0"/>
              </a:rPr>
              <a:t>Descripción del proyecto actual:</a:t>
            </a:r>
          </a:p>
        </p:txBody>
      </p:sp>
      <p:sp>
        <p:nvSpPr>
          <p:cNvPr id="5" name="CuadroTexto 4">
            <a:extLst>
              <a:ext uri="{FF2B5EF4-FFF2-40B4-BE49-F238E27FC236}">
                <a16:creationId xmlns:a16="http://schemas.microsoft.com/office/drawing/2014/main" id="{CE94DBEA-AD02-4AD0-BA6A-B7EEB7F09E24}"/>
              </a:ext>
            </a:extLst>
          </p:cNvPr>
          <p:cNvSpPr txBox="1"/>
          <p:nvPr/>
        </p:nvSpPr>
        <p:spPr>
          <a:xfrm>
            <a:off x="493059" y="1488141"/>
            <a:ext cx="11205882" cy="4816703"/>
          </a:xfrm>
          <a:prstGeom prst="rect">
            <a:avLst/>
          </a:prstGeom>
          <a:noFill/>
        </p:spPr>
        <p:txBody>
          <a:bodyPr wrap="square" rtlCol="0">
            <a:spAutoFit/>
          </a:bodyPr>
          <a:lstStyle/>
          <a:p>
            <a:pPr algn="just"/>
            <a:r>
              <a:rPr lang="es-ES" sz="1700" dirty="0"/>
              <a:t>El proyecto presentado consiste en el diseño e implementación de un sistema automatizado para el monitoreo y control climático básico de un vivero. El sistema realiza la medición de variables ambientales fundamentales, tales como temperatura interna, temperatura externa, humedad relativa y presión atmosférica.</a:t>
            </a:r>
          </a:p>
          <a:p>
            <a:r>
              <a:rPr lang="es-ES" sz="1700" dirty="0"/>
              <a:t>A partir de la medición de la temperatura interior y exterior, el sistema calcula la diferencia térmica entre ambos ambientes. Cuando dicha diferencia supera un umbral previamente establecido, se activa un sistema de ventilación forzada. La velocidad de los ventiladores no es únicamente de tipo encendido/apagado, sino que varía proporcionalmente según la magnitud de la diferencia de temperatura: cuando se alcanza la diferencia mínima configurada, el ventilador funciona a un porcentaje reducido de velocidad, y conforme la diferencia aumenta, la velocidad se incrementa progresivamente hasta alcanzar su valor máximo.</a:t>
            </a:r>
            <a:br>
              <a:rPr lang="es-ES" sz="1700" dirty="0"/>
            </a:br>
            <a:endParaRPr lang="es-ES" sz="1700" dirty="0"/>
          </a:p>
          <a:p>
            <a:pPr algn="just"/>
            <a:r>
              <a:rPr lang="es-ES" sz="1700" dirty="0"/>
              <a:t>Los datos adquiridos por los sensores —temperatura, humedad y presión— pueden visualizarse de dos maneras:</a:t>
            </a:r>
          </a:p>
          <a:p>
            <a:pPr>
              <a:buFont typeface="Arial" panose="020B0604020202020204" pitchFamily="34" charset="0"/>
              <a:buChar char="•"/>
            </a:pPr>
            <a:r>
              <a:rPr lang="es-ES" sz="1700" dirty="0"/>
              <a:t> Mediante un </a:t>
            </a:r>
            <a:r>
              <a:rPr lang="es-ES" sz="1700" dirty="0" err="1"/>
              <a:t>display</a:t>
            </a:r>
            <a:r>
              <a:rPr lang="es-ES" sz="1700" dirty="0"/>
              <a:t> LCD instalado localmente en el sistema.</a:t>
            </a:r>
          </a:p>
          <a:p>
            <a:pPr algn="just">
              <a:buFont typeface="Arial" panose="020B0604020202020204" pitchFamily="34" charset="0"/>
              <a:buChar char="•"/>
            </a:pPr>
            <a:r>
              <a:rPr lang="es-ES" sz="1700" dirty="0"/>
              <a:t> A través de una aplicación móvil para dispositivos Android, donde también se puede observar el estado de los ventiladores (encendidos o apagados).</a:t>
            </a:r>
          </a:p>
          <a:p>
            <a:br>
              <a:rPr lang="es-ES" sz="1700" dirty="0"/>
            </a:br>
            <a:r>
              <a:rPr lang="es-ES" sz="1700" dirty="0"/>
              <a:t>Actualmente, la aplicación cumple una función de monitoreo, permitiendo al usuario visualizar en tiempo real los parámetros ambientales y el estado del sistema.</a:t>
            </a:r>
          </a:p>
          <a:p>
            <a:endParaRPr lang="es-ES" dirty="0"/>
          </a:p>
        </p:txBody>
      </p:sp>
    </p:spTree>
    <p:extLst>
      <p:ext uri="{BB962C8B-B14F-4D97-AF65-F5344CB8AC3E}">
        <p14:creationId xmlns:p14="http://schemas.microsoft.com/office/powerpoint/2010/main" val="26373394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1212</TotalTime>
  <Words>2093</Words>
  <Application>Microsoft Office PowerPoint</Application>
  <PresentationFormat>Panorámica</PresentationFormat>
  <Paragraphs>175</Paragraphs>
  <Slides>18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Arial</vt:lpstr>
      <vt:lpstr>Bahnschrift Light Condensed</vt:lpstr>
      <vt:lpstr>Bahnschrift SemiBold Condensed</vt:lpstr>
      <vt:lpstr>Bernard MT Condensed</vt:lpstr>
      <vt:lpstr>Calibri</vt:lpstr>
      <vt:lpstr>Calibri Light</vt:lpstr>
      <vt:lpstr>Google Sans</vt:lpstr>
      <vt:lpstr>Celestial</vt:lpstr>
      <vt:lpstr>Vivero automatizado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dc:creator>
  <cp:lastModifiedBy>Alejandro Cusi</cp:lastModifiedBy>
  <cp:revision>37</cp:revision>
  <dcterms:created xsi:type="dcterms:W3CDTF">2026-02-24T02:10:48Z</dcterms:created>
  <dcterms:modified xsi:type="dcterms:W3CDTF">2026-02-25T22:25:41Z</dcterms:modified>
</cp:coreProperties>
</file>